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ppt/tags/tag14.xml" ContentType="application/vnd.openxmlformats-officedocument.presentationml.tags+xml"/>
  <Override PartName="/docMetadata/LabelInfo.xml" ContentType="application/vnd.ms-office.classificationlabels+xml"/>
  <Override PartName="/ppt/tags/tag15.xml" ContentType="application/vnd.openxmlformats-officedocument.presentationml.tags+xml"/>
  <Override PartName="/ppt/tags/tag8.xml" ContentType="application/vnd.openxmlformats-officedocument.presentationml.tags+xml"/>
  <Override PartName="/ppt/tags/tag1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ppt/tags/tag1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7" r:id="rId2"/>
    <p:sldId id="283" r:id="rId3"/>
    <p:sldId id="335" r:id="rId4"/>
    <p:sldId id="344" r:id="rId5"/>
    <p:sldId id="368" r:id="rId6"/>
    <p:sldId id="397" r:id="rId7"/>
    <p:sldId id="398" r:id="rId8"/>
    <p:sldId id="377" r:id="rId9"/>
    <p:sldId id="369" r:id="rId10"/>
    <p:sldId id="346" r:id="rId11"/>
    <p:sldId id="349" r:id="rId12"/>
    <p:sldId id="351" r:id="rId13"/>
    <p:sldId id="352" r:id="rId14"/>
    <p:sldId id="370" r:id="rId15"/>
    <p:sldId id="358" r:id="rId16"/>
    <p:sldId id="360" r:id="rId17"/>
    <p:sldId id="361" r:id="rId18"/>
    <p:sldId id="3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1469" autoAdjust="0"/>
  </p:normalViewPr>
  <p:slideViewPr>
    <p:cSldViewPr snapToGrid="0">
      <p:cViewPr varScale="1">
        <p:scale>
          <a:sx n="84" d="100"/>
          <a:sy n="84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FE3A1-F5C8-47DF-9333-A4EAB4398F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C5669-583B-455C-970D-ED0DB8557473}">
      <dgm:prSet/>
      <dgm:spPr/>
      <dgm:t>
        <a:bodyPr/>
        <a:lstStyle/>
        <a:p>
          <a:r>
            <a:rPr lang="en-US" u="sng"/>
            <a:t>State of California </a:t>
          </a:r>
          <a:endParaRPr lang="en-US"/>
        </a:p>
      </dgm:t>
    </dgm:pt>
    <dgm:pt modelId="{28CE4A45-2B24-424F-8713-41D31A49745E}" type="parTrans" cxnId="{26364D90-8D5F-4AA5-AF33-697A3CC4F4B3}">
      <dgm:prSet/>
      <dgm:spPr/>
      <dgm:t>
        <a:bodyPr/>
        <a:lstStyle/>
        <a:p>
          <a:endParaRPr lang="en-US"/>
        </a:p>
      </dgm:t>
    </dgm:pt>
    <dgm:pt modelId="{E09B33FB-4F7D-4F0A-9093-08BA569F32B7}" type="sibTrans" cxnId="{26364D90-8D5F-4AA5-AF33-697A3CC4F4B3}">
      <dgm:prSet/>
      <dgm:spPr/>
      <dgm:t>
        <a:bodyPr/>
        <a:lstStyle/>
        <a:p>
          <a:endParaRPr lang="en-US"/>
        </a:p>
      </dgm:t>
    </dgm:pt>
    <dgm:pt modelId="{A53276BE-49B1-4CD0-8550-825F5F02B02F}">
      <dgm:prSet/>
      <dgm:spPr/>
      <dgm:t>
        <a:bodyPr/>
        <a:lstStyle/>
        <a:p>
          <a:r>
            <a:rPr lang="en-US" dirty="0"/>
            <a:t>Total number </a:t>
          </a:r>
        </a:p>
      </dgm:t>
    </dgm:pt>
    <dgm:pt modelId="{590D66B2-C148-4B50-9B3D-C21C9D7DF445}" type="parTrans" cxnId="{4EBA6A27-638C-4511-9E86-A3D37F943CAC}">
      <dgm:prSet/>
      <dgm:spPr/>
      <dgm:t>
        <a:bodyPr/>
        <a:lstStyle/>
        <a:p>
          <a:endParaRPr lang="en-US"/>
        </a:p>
      </dgm:t>
    </dgm:pt>
    <dgm:pt modelId="{8D963D14-1D73-4005-BF7B-BE9CC16A6D1C}" type="sibTrans" cxnId="{4EBA6A27-638C-4511-9E86-A3D37F943CAC}">
      <dgm:prSet/>
      <dgm:spPr/>
      <dgm:t>
        <a:bodyPr/>
        <a:lstStyle/>
        <a:p>
          <a:endParaRPr lang="en-US"/>
        </a:p>
      </dgm:t>
    </dgm:pt>
    <dgm:pt modelId="{09DE525E-F73C-4CB2-977B-163E2BCD86EB}">
      <dgm:prSet/>
      <dgm:spPr/>
      <dgm:t>
        <a:bodyPr/>
        <a:lstStyle/>
        <a:p>
          <a:r>
            <a:rPr lang="en-US" dirty="0"/>
            <a:t>Recipients:	  	839,793</a:t>
          </a:r>
        </a:p>
      </dgm:t>
    </dgm:pt>
    <dgm:pt modelId="{5DE85C3D-695C-4A0D-8EC1-E141D0FC7612}" type="parTrans" cxnId="{403F63EA-4065-4E69-A94E-C787421225AE}">
      <dgm:prSet/>
      <dgm:spPr/>
      <dgm:t>
        <a:bodyPr/>
        <a:lstStyle/>
        <a:p>
          <a:endParaRPr lang="en-US"/>
        </a:p>
      </dgm:t>
    </dgm:pt>
    <dgm:pt modelId="{8EA46D41-0332-4F52-A223-1BBDB7E96B01}" type="sibTrans" cxnId="{403F63EA-4065-4E69-A94E-C787421225AE}">
      <dgm:prSet/>
      <dgm:spPr/>
      <dgm:t>
        <a:bodyPr/>
        <a:lstStyle/>
        <a:p>
          <a:endParaRPr lang="en-US"/>
        </a:p>
      </dgm:t>
    </dgm:pt>
    <dgm:pt modelId="{0C99B16A-8F64-4247-835E-95FBE0E21877}">
      <dgm:prSet/>
      <dgm:spPr/>
      <dgm:t>
        <a:bodyPr/>
        <a:lstStyle/>
        <a:p>
          <a:r>
            <a:rPr lang="en-US" dirty="0"/>
            <a:t>Care Providers:	742,300</a:t>
          </a:r>
        </a:p>
      </dgm:t>
    </dgm:pt>
    <dgm:pt modelId="{E24EFA35-D080-4760-98B5-51F4B5762E5E}" type="parTrans" cxnId="{E7151D42-D262-4B7C-A97D-AF5270C57411}">
      <dgm:prSet/>
      <dgm:spPr/>
      <dgm:t>
        <a:bodyPr/>
        <a:lstStyle/>
        <a:p>
          <a:endParaRPr lang="en-US"/>
        </a:p>
      </dgm:t>
    </dgm:pt>
    <dgm:pt modelId="{868FB423-2515-42DA-9967-740F30719981}" type="sibTrans" cxnId="{E7151D42-D262-4B7C-A97D-AF5270C57411}">
      <dgm:prSet/>
      <dgm:spPr/>
      <dgm:t>
        <a:bodyPr/>
        <a:lstStyle/>
        <a:p>
          <a:endParaRPr lang="en-US"/>
        </a:p>
      </dgm:t>
    </dgm:pt>
    <dgm:pt modelId="{30ADC796-1EEA-46AA-BFB6-D5FEC5DFEBB4}">
      <dgm:prSet/>
      <dgm:spPr/>
      <dgm:t>
        <a:bodyPr/>
        <a:lstStyle/>
        <a:p>
          <a:r>
            <a:rPr lang="en-US" u="sng"/>
            <a:t>Sacramento County</a:t>
          </a:r>
          <a:endParaRPr lang="en-US"/>
        </a:p>
      </dgm:t>
    </dgm:pt>
    <dgm:pt modelId="{B240C9BA-8BDA-47ED-A151-49F9D7E6FCF6}" type="parTrans" cxnId="{725442E5-07D2-464F-898B-40CD4C213490}">
      <dgm:prSet/>
      <dgm:spPr/>
      <dgm:t>
        <a:bodyPr/>
        <a:lstStyle/>
        <a:p>
          <a:endParaRPr lang="en-US"/>
        </a:p>
      </dgm:t>
    </dgm:pt>
    <dgm:pt modelId="{EB4A5561-1EBB-40E4-9201-1A81E8A945D3}" type="sibTrans" cxnId="{725442E5-07D2-464F-898B-40CD4C213490}">
      <dgm:prSet/>
      <dgm:spPr/>
      <dgm:t>
        <a:bodyPr/>
        <a:lstStyle/>
        <a:p>
          <a:endParaRPr lang="en-US"/>
        </a:p>
      </dgm:t>
    </dgm:pt>
    <dgm:pt modelId="{FF7D246B-B2DC-429F-83D3-0A97EB747D58}">
      <dgm:prSet/>
      <dgm:spPr/>
      <dgm:t>
        <a:bodyPr/>
        <a:lstStyle/>
        <a:p>
          <a:r>
            <a:rPr lang="en-US"/>
            <a:t>Total number </a:t>
          </a:r>
        </a:p>
      </dgm:t>
    </dgm:pt>
    <dgm:pt modelId="{2DCE30FB-253C-4024-9B0C-C64EF7C9DC8B}" type="parTrans" cxnId="{99792EC8-F952-4D88-BB6C-2FAE0DE90E95}">
      <dgm:prSet/>
      <dgm:spPr/>
      <dgm:t>
        <a:bodyPr/>
        <a:lstStyle/>
        <a:p>
          <a:endParaRPr lang="en-US"/>
        </a:p>
      </dgm:t>
    </dgm:pt>
    <dgm:pt modelId="{82473BB1-8AC6-4B2D-A488-5149DDB031A5}" type="sibTrans" cxnId="{99792EC8-F952-4D88-BB6C-2FAE0DE90E95}">
      <dgm:prSet/>
      <dgm:spPr/>
      <dgm:t>
        <a:bodyPr/>
        <a:lstStyle/>
        <a:p>
          <a:endParaRPr lang="en-US"/>
        </a:p>
      </dgm:t>
    </dgm:pt>
    <dgm:pt modelId="{CD340E90-FE67-4930-A762-505E6BBC0F7D}">
      <dgm:prSet/>
      <dgm:spPr/>
      <dgm:t>
        <a:bodyPr/>
        <a:lstStyle/>
        <a:p>
          <a:r>
            <a:rPr lang="en-US" dirty="0"/>
            <a:t>Recipients:	  	40,881</a:t>
          </a:r>
        </a:p>
      </dgm:t>
    </dgm:pt>
    <dgm:pt modelId="{61F3235B-E9FC-4E66-B5FD-B1458109E9BB}" type="parTrans" cxnId="{26D07F58-CC44-41D9-9CB3-779287337107}">
      <dgm:prSet/>
      <dgm:spPr/>
      <dgm:t>
        <a:bodyPr/>
        <a:lstStyle/>
        <a:p>
          <a:endParaRPr lang="en-US"/>
        </a:p>
      </dgm:t>
    </dgm:pt>
    <dgm:pt modelId="{60C96976-4F59-4BAB-8835-57BB17A1B47D}" type="sibTrans" cxnId="{26D07F58-CC44-41D9-9CB3-779287337107}">
      <dgm:prSet/>
      <dgm:spPr/>
      <dgm:t>
        <a:bodyPr/>
        <a:lstStyle/>
        <a:p>
          <a:endParaRPr lang="en-US"/>
        </a:p>
      </dgm:t>
    </dgm:pt>
    <dgm:pt modelId="{B2BF11DD-0BDB-4CB1-AAB9-F973A4B256E8}">
      <dgm:prSet/>
      <dgm:spPr/>
      <dgm:t>
        <a:bodyPr/>
        <a:lstStyle/>
        <a:p>
          <a:r>
            <a:rPr lang="en-US" dirty="0"/>
            <a:t>Care Providers:	38,665</a:t>
          </a:r>
        </a:p>
      </dgm:t>
    </dgm:pt>
    <dgm:pt modelId="{25CA7AF7-A726-486E-9104-310567BDEF9D}" type="parTrans" cxnId="{AD2E95F0-7A20-444A-9F2A-4B1C181B3DAA}">
      <dgm:prSet/>
      <dgm:spPr/>
      <dgm:t>
        <a:bodyPr/>
        <a:lstStyle/>
        <a:p>
          <a:endParaRPr lang="en-US"/>
        </a:p>
      </dgm:t>
    </dgm:pt>
    <dgm:pt modelId="{CB21D11C-7815-4ABB-B1C2-C445BCF19B5E}" type="sibTrans" cxnId="{AD2E95F0-7A20-444A-9F2A-4B1C181B3DAA}">
      <dgm:prSet/>
      <dgm:spPr/>
      <dgm:t>
        <a:bodyPr/>
        <a:lstStyle/>
        <a:p>
          <a:endParaRPr lang="en-US"/>
        </a:p>
      </dgm:t>
    </dgm:pt>
    <dgm:pt modelId="{5CAABB1C-CC09-4156-8C85-1CBFD8A8B1DB}" type="pres">
      <dgm:prSet presAssocID="{475FE3A1-F5C8-47DF-9333-A4EAB4398F2E}" presName="linear" presStyleCnt="0">
        <dgm:presLayoutVars>
          <dgm:dir/>
          <dgm:animLvl val="lvl"/>
          <dgm:resizeHandles val="exact"/>
        </dgm:presLayoutVars>
      </dgm:prSet>
      <dgm:spPr/>
    </dgm:pt>
    <dgm:pt modelId="{792B81F6-D92D-4EC8-8310-CBA3474E3862}" type="pres">
      <dgm:prSet presAssocID="{51BC5669-583B-455C-970D-ED0DB8557473}" presName="parentLin" presStyleCnt="0"/>
      <dgm:spPr/>
    </dgm:pt>
    <dgm:pt modelId="{15DD891A-644C-44B9-BAD0-773F2F52B005}" type="pres">
      <dgm:prSet presAssocID="{51BC5669-583B-455C-970D-ED0DB8557473}" presName="parentLeftMargin" presStyleLbl="node1" presStyleIdx="0" presStyleCnt="2"/>
      <dgm:spPr/>
    </dgm:pt>
    <dgm:pt modelId="{94669F49-D237-40F6-8C2F-675CFCC61C0E}" type="pres">
      <dgm:prSet presAssocID="{51BC5669-583B-455C-970D-ED0DB85574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831F69-E3BE-4C34-B964-0A15DFC0D902}" type="pres">
      <dgm:prSet presAssocID="{51BC5669-583B-455C-970D-ED0DB8557473}" presName="negativeSpace" presStyleCnt="0"/>
      <dgm:spPr/>
    </dgm:pt>
    <dgm:pt modelId="{11C0B6BC-3A53-44B7-A90C-6977E1BEBA73}" type="pres">
      <dgm:prSet presAssocID="{51BC5669-583B-455C-970D-ED0DB8557473}" presName="childText" presStyleLbl="conFgAcc1" presStyleIdx="0" presStyleCnt="2" custLinFactNeighborX="-11741" custLinFactNeighborY="77312">
        <dgm:presLayoutVars>
          <dgm:bulletEnabled val="1"/>
        </dgm:presLayoutVars>
      </dgm:prSet>
      <dgm:spPr/>
    </dgm:pt>
    <dgm:pt modelId="{7EDBE111-C82A-4565-9F8C-9038DDB411D7}" type="pres">
      <dgm:prSet presAssocID="{E09B33FB-4F7D-4F0A-9093-08BA569F32B7}" presName="spaceBetweenRectangles" presStyleCnt="0"/>
      <dgm:spPr/>
    </dgm:pt>
    <dgm:pt modelId="{76180F1A-7723-4225-8CE5-3BE5BDB0FA16}" type="pres">
      <dgm:prSet presAssocID="{30ADC796-1EEA-46AA-BFB6-D5FEC5DFEBB4}" presName="parentLin" presStyleCnt="0"/>
      <dgm:spPr/>
    </dgm:pt>
    <dgm:pt modelId="{61128D13-6406-449A-B1E0-53306CBDE7C2}" type="pres">
      <dgm:prSet presAssocID="{30ADC796-1EEA-46AA-BFB6-D5FEC5DFEBB4}" presName="parentLeftMargin" presStyleLbl="node1" presStyleIdx="0" presStyleCnt="2"/>
      <dgm:spPr/>
    </dgm:pt>
    <dgm:pt modelId="{120FE832-68D3-47BD-B6DC-DB7658E61352}" type="pres">
      <dgm:prSet presAssocID="{30ADC796-1EEA-46AA-BFB6-D5FEC5DFEB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657FFB9-8BC2-48CA-8698-942E67EDBAF9}" type="pres">
      <dgm:prSet presAssocID="{30ADC796-1EEA-46AA-BFB6-D5FEC5DFEBB4}" presName="negativeSpace" presStyleCnt="0"/>
      <dgm:spPr/>
    </dgm:pt>
    <dgm:pt modelId="{D54FD046-5F46-4776-B5C4-C12E09327056}" type="pres">
      <dgm:prSet presAssocID="{30ADC796-1EEA-46AA-BFB6-D5FEC5DFEBB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AF3F15-D4F2-44C3-8771-12290D2D9D7A}" type="presOf" srcId="{30ADC796-1EEA-46AA-BFB6-D5FEC5DFEBB4}" destId="{120FE832-68D3-47BD-B6DC-DB7658E61352}" srcOrd="1" destOrd="0" presId="urn:microsoft.com/office/officeart/2005/8/layout/list1"/>
    <dgm:cxn modelId="{4EBA6A27-638C-4511-9E86-A3D37F943CAC}" srcId="{51BC5669-583B-455C-970D-ED0DB8557473}" destId="{A53276BE-49B1-4CD0-8550-825F5F02B02F}" srcOrd="0" destOrd="0" parTransId="{590D66B2-C148-4B50-9B3D-C21C9D7DF445}" sibTransId="{8D963D14-1D73-4005-BF7B-BE9CC16A6D1C}"/>
    <dgm:cxn modelId="{7C0C142B-0A64-44DD-B884-11F3483BD86F}" type="presOf" srcId="{B2BF11DD-0BDB-4CB1-AAB9-F973A4B256E8}" destId="{D54FD046-5F46-4776-B5C4-C12E09327056}" srcOrd="0" destOrd="2" presId="urn:microsoft.com/office/officeart/2005/8/layout/list1"/>
    <dgm:cxn modelId="{88FF2C3E-B288-48DA-A4DE-57B865EEBFF8}" type="presOf" srcId="{CD340E90-FE67-4930-A762-505E6BBC0F7D}" destId="{D54FD046-5F46-4776-B5C4-C12E09327056}" srcOrd="0" destOrd="1" presId="urn:microsoft.com/office/officeart/2005/8/layout/list1"/>
    <dgm:cxn modelId="{8FDCE75C-005F-4F8B-8318-8A1706E15B48}" type="presOf" srcId="{51BC5669-583B-455C-970D-ED0DB8557473}" destId="{94669F49-D237-40F6-8C2F-675CFCC61C0E}" srcOrd="1" destOrd="0" presId="urn:microsoft.com/office/officeart/2005/8/layout/list1"/>
    <dgm:cxn modelId="{E7151D42-D262-4B7C-A97D-AF5270C57411}" srcId="{A53276BE-49B1-4CD0-8550-825F5F02B02F}" destId="{0C99B16A-8F64-4247-835E-95FBE0E21877}" srcOrd="1" destOrd="0" parTransId="{E24EFA35-D080-4760-98B5-51F4B5762E5E}" sibTransId="{868FB423-2515-42DA-9967-740F30719981}"/>
    <dgm:cxn modelId="{243DE773-B5A8-401B-9CA2-196374466CF4}" type="presOf" srcId="{475FE3A1-F5C8-47DF-9333-A4EAB4398F2E}" destId="{5CAABB1C-CC09-4156-8C85-1CBFD8A8B1DB}" srcOrd="0" destOrd="0" presId="urn:microsoft.com/office/officeart/2005/8/layout/list1"/>
    <dgm:cxn modelId="{04A98055-65EC-4749-9D50-AC7125BE0A84}" type="presOf" srcId="{30ADC796-1EEA-46AA-BFB6-D5FEC5DFEBB4}" destId="{61128D13-6406-449A-B1E0-53306CBDE7C2}" srcOrd="0" destOrd="0" presId="urn:microsoft.com/office/officeart/2005/8/layout/list1"/>
    <dgm:cxn modelId="{26D07F58-CC44-41D9-9CB3-779287337107}" srcId="{FF7D246B-B2DC-429F-83D3-0A97EB747D58}" destId="{CD340E90-FE67-4930-A762-505E6BBC0F7D}" srcOrd="0" destOrd="0" parTransId="{61F3235B-E9FC-4E66-B5FD-B1458109E9BB}" sibTransId="{60C96976-4F59-4BAB-8835-57BB17A1B47D}"/>
    <dgm:cxn modelId="{26364D90-8D5F-4AA5-AF33-697A3CC4F4B3}" srcId="{475FE3A1-F5C8-47DF-9333-A4EAB4398F2E}" destId="{51BC5669-583B-455C-970D-ED0DB8557473}" srcOrd="0" destOrd="0" parTransId="{28CE4A45-2B24-424F-8713-41D31A49745E}" sibTransId="{E09B33FB-4F7D-4F0A-9093-08BA569F32B7}"/>
    <dgm:cxn modelId="{98AB809C-B4A8-47C6-9ABB-7EAA3A1259B5}" type="presOf" srcId="{09DE525E-F73C-4CB2-977B-163E2BCD86EB}" destId="{11C0B6BC-3A53-44B7-A90C-6977E1BEBA73}" srcOrd="0" destOrd="1" presId="urn:microsoft.com/office/officeart/2005/8/layout/list1"/>
    <dgm:cxn modelId="{A2FD11A3-D6CA-4028-8B65-9D6148FE7F94}" type="presOf" srcId="{FF7D246B-B2DC-429F-83D3-0A97EB747D58}" destId="{D54FD046-5F46-4776-B5C4-C12E09327056}" srcOrd="0" destOrd="0" presId="urn:microsoft.com/office/officeart/2005/8/layout/list1"/>
    <dgm:cxn modelId="{132816A3-C636-4206-85A8-80A10B8EE282}" type="presOf" srcId="{0C99B16A-8F64-4247-835E-95FBE0E21877}" destId="{11C0B6BC-3A53-44B7-A90C-6977E1BEBA73}" srcOrd="0" destOrd="2" presId="urn:microsoft.com/office/officeart/2005/8/layout/list1"/>
    <dgm:cxn modelId="{43C2F4A3-11FB-4902-ABC2-2281B26F80AE}" type="presOf" srcId="{51BC5669-583B-455C-970D-ED0DB8557473}" destId="{15DD891A-644C-44B9-BAD0-773F2F52B005}" srcOrd="0" destOrd="0" presId="urn:microsoft.com/office/officeart/2005/8/layout/list1"/>
    <dgm:cxn modelId="{99792EC8-F952-4D88-BB6C-2FAE0DE90E95}" srcId="{30ADC796-1EEA-46AA-BFB6-D5FEC5DFEBB4}" destId="{FF7D246B-B2DC-429F-83D3-0A97EB747D58}" srcOrd="0" destOrd="0" parTransId="{2DCE30FB-253C-4024-9B0C-C64EF7C9DC8B}" sibTransId="{82473BB1-8AC6-4B2D-A488-5149DDB031A5}"/>
    <dgm:cxn modelId="{725442E5-07D2-464F-898B-40CD4C213490}" srcId="{475FE3A1-F5C8-47DF-9333-A4EAB4398F2E}" destId="{30ADC796-1EEA-46AA-BFB6-D5FEC5DFEBB4}" srcOrd="1" destOrd="0" parTransId="{B240C9BA-8BDA-47ED-A151-49F9D7E6FCF6}" sibTransId="{EB4A5561-1EBB-40E4-9201-1A81E8A945D3}"/>
    <dgm:cxn modelId="{6A9FEBE7-4866-48FB-9CC1-21DE322E366E}" type="presOf" srcId="{A53276BE-49B1-4CD0-8550-825F5F02B02F}" destId="{11C0B6BC-3A53-44B7-A90C-6977E1BEBA73}" srcOrd="0" destOrd="0" presId="urn:microsoft.com/office/officeart/2005/8/layout/list1"/>
    <dgm:cxn modelId="{403F63EA-4065-4E69-A94E-C787421225AE}" srcId="{A53276BE-49B1-4CD0-8550-825F5F02B02F}" destId="{09DE525E-F73C-4CB2-977B-163E2BCD86EB}" srcOrd="0" destOrd="0" parTransId="{5DE85C3D-695C-4A0D-8EC1-E141D0FC7612}" sibTransId="{8EA46D41-0332-4F52-A223-1BBDB7E96B01}"/>
    <dgm:cxn modelId="{AD2E95F0-7A20-444A-9F2A-4B1C181B3DAA}" srcId="{FF7D246B-B2DC-429F-83D3-0A97EB747D58}" destId="{B2BF11DD-0BDB-4CB1-AAB9-F973A4B256E8}" srcOrd="1" destOrd="0" parTransId="{25CA7AF7-A726-486E-9104-310567BDEF9D}" sibTransId="{CB21D11C-7815-4ABB-B1C2-C445BCF19B5E}"/>
    <dgm:cxn modelId="{173C452A-9AE3-4FE7-A137-312D5EC03AE6}" type="presParOf" srcId="{5CAABB1C-CC09-4156-8C85-1CBFD8A8B1DB}" destId="{792B81F6-D92D-4EC8-8310-CBA3474E3862}" srcOrd="0" destOrd="0" presId="urn:microsoft.com/office/officeart/2005/8/layout/list1"/>
    <dgm:cxn modelId="{132C8F79-D07E-4D28-9964-04992A8D4A57}" type="presParOf" srcId="{792B81F6-D92D-4EC8-8310-CBA3474E3862}" destId="{15DD891A-644C-44B9-BAD0-773F2F52B005}" srcOrd="0" destOrd="0" presId="urn:microsoft.com/office/officeart/2005/8/layout/list1"/>
    <dgm:cxn modelId="{49D6D699-3D9F-4081-B307-7694ACEBC3D1}" type="presParOf" srcId="{792B81F6-D92D-4EC8-8310-CBA3474E3862}" destId="{94669F49-D237-40F6-8C2F-675CFCC61C0E}" srcOrd="1" destOrd="0" presId="urn:microsoft.com/office/officeart/2005/8/layout/list1"/>
    <dgm:cxn modelId="{F9B54C6C-69B0-413B-8C89-86FB53A170B8}" type="presParOf" srcId="{5CAABB1C-CC09-4156-8C85-1CBFD8A8B1DB}" destId="{F5831F69-E3BE-4C34-B964-0A15DFC0D902}" srcOrd="1" destOrd="0" presId="urn:microsoft.com/office/officeart/2005/8/layout/list1"/>
    <dgm:cxn modelId="{133E36DA-39EB-42FE-A7FF-90EFEE1AAC2B}" type="presParOf" srcId="{5CAABB1C-CC09-4156-8C85-1CBFD8A8B1DB}" destId="{11C0B6BC-3A53-44B7-A90C-6977E1BEBA73}" srcOrd="2" destOrd="0" presId="urn:microsoft.com/office/officeart/2005/8/layout/list1"/>
    <dgm:cxn modelId="{BDA91FEE-0C18-4C80-B2E6-58D8B7CA5D00}" type="presParOf" srcId="{5CAABB1C-CC09-4156-8C85-1CBFD8A8B1DB}" destId="{7EDBE111-C82A-4565-9F8C-9038DDB411D7}" srcOrd="3" destOrd="0" presId="urn:microsoft.com/office/officeart/2005/8/layout/list1"/>
    <dgm:cxn modelId="{5289661E-0904-4CA2-BDB5-77365259579D}" type="presParOf" srcId="{5CAABB1C-CC09-4156-8C85-1CBFD8A8B1DB}" destId="{76180F1A-7723-4225-8CE5-3BE5BDB0FA16}" srcOrd="4" destOrd="0" presId="urn:microsoft.com/office/officeart/2005/8/layout/list1"/>
    <dgm:cxn modelId="{113CE77D-249B-4EFC-AECA-C15F0048404C}" type="presParOf" srcId="{76180F1A-7723-4225-8CE5-3BE5BDB0FA16}" destId="{61128D13-6406-449A-B1E0-53306CBDE7C2}" srcOrd="0" destOrd="0" presId="urn:microsoft.com/office/officeart/2005/8/layout/list1"/>
    <dgm:cxn modelId="{433BCB8C-7D87-43D4-93B0-9BF81125DB1A}" type="presParOf" srcId="{76180F1A-7723-4225-8CE5-3BE5BDB0FA16}" destId="{120FE832-68D3-47BD-B6DC-DB7658E61352}" srcOrd="1" destOrd="0" presId="urn:microsoft.com/office/officeart/2005/8/layout/list1"/>
    <dgm:cxn modelId="{2E93DE02-4F46-4C36-BA79-2AF2E7FEFDAA}" type="presParOf" srcId="{5CAABB1C-CC09-4156-8C85-1CBFD8A8B1DB}" destId="{9657FFB9-8BC2-48CA-8698-942E67EDBAF9}" srcOrd="5" destOrd="0" presId="urn:microsoft.com/office/officeart/2005/8/layout/list1"/>
    <dgm:cxn modelId="{810568EB-3C7D-4A65-8AF4-7E758EF44B21}" type="presParOf" srcId="{5CAABB1C-CC09-4156-8C85-1CBFD8A8B1DB}" destId="{D54FD046-5F46-4776-B5C4-C12E0932705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C49E7B-5032-4259-BC7C-5519070571F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26DE6E-77C2-40A2-B9AE-18D91FC3593A}">
      <dgm:prSet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</a:rPr>
            <a:t>Include, but not limited to:</a:t>
          </a:r>
        </a:p>
      </dgm:t>
      <dgm:extLst>
        <a:ext uri="{E40237B7-FDA0-4F09-8148-C483321AD2D9}">
          <dgm14:cNvPr xmlns:dgm14="http://schemas.microsoft.com/office/drawing/2010/diagram" id="0" name="" descr="Include, but not limited to:&#10;Pet care&#10;Salon or barber visits&#10;Transportation to church or community events&#10;Lunch dates&#10;Friendly visiting or socializing&#10;Financial Management&#10;"/>
        </a:ext>
      </dgm:extLst>
    </dgm:pt>
    <dgm:pt modelId="{44A11B5D-9E6E-44F7-B7BF-A3862A674F87}" type="parTrans" cxnId="{43D560C8-BB9D-4A6F-80B6-0E063E94D94D}">
      <dgm:prSet/>
      <dgm:spPr/>
      <dgm:t>
        <a:bodyPr/>
        <a:lstStyle/>
        <a:p>
          <a:endParaRPr lang="en-US"/>
        </a:p>
      </dgm:t>
    </dgm:pt>
    <dgm:pt modelId="{44A6D255-F218-4067-983D-0C99656056E0}" type="sibTrans" cxnId="{43D560C8-BB9D-4A6F-80B6-0E063E94D94D}">
      <dgm:prSet/>
      <dgm:spPr/>
      <dgm:t>
        <a:bodyPr/>
        <a:lstStyle/>
        <a:p>
          <a:endParaRPr lang="en-US"/>
        </a:p>
      </dgm:t>
    </dgm:pt>
    <dgm:pt modelId="{47E08DAE-07B9-4AC8-87A1-15E7FE3CE7A1}">
      <dgm:prSet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</a:rPr>
            <a:t>Pet care</a:t>
          </a:r>
        </a:p>
      </dgm:t>
    </dgm:pt>
    <dgm:pt modelId="{97A959AF-26CE-48C7-B90B-F335BF40E8F9}" type="parTrans" cxnId="{CDF46B24-8C29-450D-87AF-2F632FA11DEA}">
      <dgm:prSet/>
      <dgm:spPr/>
      <dgm:t>
        <a:bodyPr/>
        <a:lstStyle/>
        <a:p>
          <a:endParaRPr lang="en-US"/>
        </a:p>
      </dgm:t>
    </dgm:pt>
    <dgm:pt modelId="{D6679E51-4F91-4B02-B46A-66415B74BCFA}" type="sibTrans" cxnId="{CDF46B24-8C29-450D-87AF-2F632FA11DEA}">
      <dgm:prSet/>
      <dgm:spPr/>
      <dgm:t>
        <a:bodyPr/>
        <a:lstStyle/>
        <a:p>
          <a:endParaRPr lang="en-US"/>
        </a:p>
      </dgm:t>
    </dgm:pt>
    <dgm:pt modelId="{8798D15D-E3D9-4F68-B323-BA3FA47EAA71}">
      <dgm:prSet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</a:rPr>
            <a:t>Salon or barber visits</a:t>
          </a:r>
        </a:p>
      </dgm:t>
    </dgm:pt>
    <dgm:pt modelId="{CFD85754-540D-48F6-997C-C083FB3AC891}" type="parTrans" cxnId="{A76920FA-CAEB-42D2-8377-F92294F644D6}">
      <dgm:prSet/>
      <dgm:spPr/>
      <dgm:t>
        <a:bodyPr/>
        <a:lstStyle/>
        <a:p>
          <a:endParaRPr lang="en-US"/>
        </a:p>
      </dgm:t>
    </dgm:pt>
    <dgm:pt modelId="{3E0ABE92-398B-4B0C-ADB3-06AE28A2ABCE}" type="sibTrans" cxnId="{A76920FA-CAEB-42D2-8377-F92294F644D6}">
      <dgm:prSet/>
      <dgm:spPr/>
      <dgm:t>
        <a:bodyPr/>
        <a:lstStyle/>
        <a:p>
          <a:endParaRPr lang="en-US"/>
        </a:p>
      </dgm:t>
    </dgm:pt>
    <dgm:pt modelId="{A179392A-1B4A-45C0-A8CD-8DD286258D0A}">
      <dgm:prSet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</a:rPr>
            <a:t>Transportation to church or community events</a:t>
          </a:r>
        </a:p>
      </dgm:t>
    </dgm:pt>
    <dgm:pt modelId="{36EB93CB-8E69-437C-A617-45C779D044EA}" type="parTrans" cxnId="{FFF1953F-A7F5-40DD-BDE5-04B05C39B7A6}">
      <dgm:prSet/>
      <dgm:spPr/>
      <dgm:t>
        <a:bodyPr/>
        <a:lstStyle/>
        <a:p>
          <a:endParaRPr lang="en-US"/>
        </a:p>
      </dgm:t>
    </dgm:pt>
    <dgm:pt modelId="{0DE7B36F-4E63-47D3-9A78-5612813F4814}" type="sibTrans" cxnId="{FFF1953F-A7F5-40DD-BDE5-04B05C39B7A6}">
      <dgm:prSet/>
      <dgm:spPr/>
      <dgm:t>
        <a:bodyPr/>
        <a:lstStyle/>
        <a:p>
          <a:endParaRPr lang="en-US"/>
        </a:p>
      </dgm:t>
    </dgm:pt>
    <dgm:pt modelId="{09894157-F5F0-4B6E-91C9-4238A334B752}">
      <dgm:prSet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</a:rPr>
            <a:t>Lunch dates</a:t>
          </a:r>
        </a:p>
      </dgm:t>
    </dgm:pt>
    <dgm:pt modelId="{4AD33346-4BC0-43A6-A641-E4D15C8891BC}" type="parTrans" cxnId="{DAAB6DF5-9B5D-4B85-B798-0BDAAC0EE5D8}">
      <dgm:prSet/>
      <dgm:spPr/>
      <dgm:t>
        <a:bodyPr/>
        <a:lstStyle/>
        <a:p>
          <a:endParaRPr lang="en-US"/>
        </a:p>
      </dgm:t>
    </dgm:pt>
    <dgm:pt modelId="{4C050A15-35CC-48A4-BE8C-B72B0256689B}" type="sibTrans" cxnId="{DAAB6DF5-9B5D-4B85-B798-0BDAAC0EE5D8}">
      <dgm:prSet/>
      <dgm:spPr/>
      <dgm:t>
        <a:bodyPr/>
        <a:lstStyle/>
        <a:p>
          <a:endParaRPr lang="en-US"/>
        </a:p>
      </dgm:t>
    </dgm:pt>
    <dgm:pt modelId="{2E62A826-B1D8-4C82-B57B-6C64E63D76CF}">
      <dgm:prSet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</a:rPr>
            <a:t>Friendly visiting or socializing</a:t>
          </a:r>
        </a:p>
      </dgm:t>
    </dgm:pt>
    <dgm:pt modelId="{E22C143D-A53B-4BB2-93F8-CE09886524C0}" type="parTrans" cxnId="{18CAE9C7-87E0-44CC-B0AC-90395603D354}">
      <dgm:prSet/>
      <dgm:spPr/>
      <dgm:t>
        <a:bodyPr/>
        <a:lstStyle/>
        <a:p>
          <a:endParaRPr lang="en-US"/>
        </a:p>
      </dgm:t>
    </dgm:pt>
    <dgm:pt modelId="{5B31A0AC-483B-4947-8D8F-BA2026238256}" type="sibTrans" cxnId="{18CAE9C7-87E0-44CC-B0AC-90395603D354}">
      <dgm:prSet/>
      <dgm:spPr/>
      <dgm:t>
        <a:bodyPr/>
        <a:lstStyle/>
        <a:p>
          <a:endParaRPr lang="en-US"/>
        </a:p>
      </dgm:t>
    </dgm:pt>
    <dgm:pt modelId="{DFE2F294-0473-451A-90DE-909D19C5E035}">
      <dgm:prSet custT="1"/>
      <dgm:spPr/>
      <dgm:t>
        <a:bodyPr/>
        <a:lstStyle/>
        <a:p>
          <a:r>
            <a:rPr lang="en-US" sz="2800" dirty="0">
              <a:solidFill>
                <a:srgbClr val="002060"/>
              </a:solidFill>
            </a:rPr>
            <a:t>Financial Management</a:t>
          </a:r>
        </a:p>
      </dgm:t>
    </dgm:pt>
    <dgm:pt modelId="{7C2DEECD-162D-4DF5-A837-E3625C62A2D9}" type="parTrans" cxnId="{487F4F22-ABA0-47B4-A695-9B381EEE8CC5}">
      <dgm:prSet/>
      <dgm:spPr/>
      <dgm:t>
        <a:bodyPr/>
        <a:lstStyle/>
        <a:p>
          <a:endParaRPr lang="en-US"/>
        </a:p>
      </dgm:t>
    </dgm:pt>
    <dgm:pt modelId="{9E5B686C-7FA8-4D85-93B7-5E849694583C}" type="sibTrans" cxnId="{487F4F22-ABA0-47B4-A695-9B381EEE8CC5}">
      <dgm:prSet/>
      <dgm:spPr/>
      <dgm:t>
        <a:bodyPr/>
        <a:lstStyle/>
        <a:p>
          <a:endParaRPr lang="en-US"/>
        </a:p>
      </dgm:t>
    </dgm:pt>
    <dgm:pt modelId="{734A267C-3DDE-49DD-BE3F-A35CBABECEA9}" type="pres">
      <dgm:prSet presAssocID="{D6C49E7B-5032-4259-BC7C-5519070571F1}" presName="cycle" presStyleCnt="0">
        <dgm:presLayoutVars>
          <dgm:dir/>
          <dgm:resizeHandles val="exact"/>
        </dgm:presLayoutVars>
      </dgm:prSet>
      <dgm:spPr/>
    </dgm:pt>
    <dgm:pt modelId="{68901FE0-BFFB-4F4E-8404-CAF4C5DE0AEF}" type="pres">
      <dgm:prSet presAssocID="{B826DE6E-77C2-40A2-B9AE-18D91FC3593A}" presName="node" presStyleLbl="revTx" presStyleIdx="0" presStyleCnt="1" custScaleX="118488" custRadScaleRad="853630" custRadScaleInc="3574">
        <dgm:presLayoutVars>
          <dgm:bulletEnabled val="1"/>
        </dgm:presLayoutVars>
      </dgm:prSet>
      <dgm:spPr/>
    </dgm:pt>
  </dgm:ptLst>
  <dgm:cxnLst>
    <dgm:cxn modelId="{5E48F009-D78C-4AA1-B285-E6435ECF7FF4}" type="presOf" srcId="{09894157-F5F0-4B6E-91C9-4238A334B752}" destId="{68901FE0-BFFB-4F4E-8404-CAF4C5DE0AEF}" srcOrd="0" destOrd="4" presId="urn:microsoft.com/office/officeart/2005/8/layout/cycle1"/>
    <dgm:cxn modelId="{D536BF0B-8314-4C46-9F4E-B57D50ECCBD7}" type="presOf" srcId="{47E08DAE-07B9-4AC8-87A1-15E7FE3CE7A1}" destId="{68901FE0-BFFB-4F4E-8404-CAF4C5DE0AEF}" srcOrd="0" destOrd="1" presId="urn:microsoft.com/office/officeart/2005/8/layout/cycle1"/>
    <dgm:cxn modelId="{9FF44B0E-6124-4C53-A5D8-6EBE0E197EC1}" type="presOf" srcId="{8798D15D-E3D9-4F68-B323-BA3FA47EAA71}" destId="{68901FE0-BFFB-4F4E-8404-CAF4C5DE0AEF}" srcOrd="0" destOrd="2" presId="urn:microsoft.com/office/officeart/2005/8/layout/cycle1"/>
    <dgm:cxn modelId="{487F4F22-ABA0-47B4-A695-9B381EEE8CC5}" srcId="{B826DE6E-77C2-40A2-B9AE-18D91FC3593A}" destId="{DFE2F294-0473-451A-90DE-909D19C5E035}" srcOrd="5" destOrd="0" parTransId="{7C2DEECD-162D-4DF5-A837-E3625C62A2D9}" sibTransId="{9E5B686C-7FA8-4D85-93B7-5E849694583C}"/>
    <dgm:cxn modelId="{CDF46B24-8C29-450D-87AF-2F632FA11DEA}" srcId="{B826DE6E-77C2-40A2-B9AE-18D91FC3593A}" destId="{47E08DAE-07B9-4AC8-87A1-15E7FE3CE7A1}" srcOrd="0" destOrd="0" parTransId="{97A959AF-26CE-48C7-B90B-F335BF40E8F9}" sibTransId="{D6679E51-4F91-4B02-B46A-66415B74BCFA}"/>
    <dgm:cxn modelId="{FFF1953F-A7F5-40DD-BDE5-04B05C39B7A6}" srcId="{B826DE6E-77C2-40A2-B9AE-18D91FC3593A}" destId="{A179392A-1B4A-45C0-A8CD-8DD286258D0A}" srcOrd="2" destOrd="0" parTransId="{36EB93CB-8E69-437C-A617-45C779D044EA}" sibTransId="{0DE7B36F-4E63-47D3-9A78-5612813F4814}"/>
    <dgm:cxn modelId="{0F612260-7DE0-4CAE-9B8C-2C7F905E09F7}" type="presOf" srcId="{D6C49E7B-5032-4259-BC7C-5519070571F1}" destId="{734A267C-3DDE-49DD-BE3F-A35CBABECEA9}" srcOrd="0" destOrd="0" presId="urn:microsoft.com/office/officeart/2005/8/layout/cycle1"/>
    <dgm:cxn modelId="{F4A2CC7A-07D0-4581-BDBF-8FEB1A4C2D1D}" type="presOf" srcId="{2E62A826-B1D8-4C82-B57B-6C64E63D76CF}" destId="{68901FE0-BFFB-4F4E-8404-CAF4C5DE0AEF}" srcOrd="0" destOrd="5" presId="urn:microsoft.com/office/officeart/2005/8/layout/cycle1"/>
    <dgm:cxn modelId="{D66D838A-AE81-4A99-8064-2477DF43FB17}" type="presOf" srcId="{B826DE6E-77C2-40A2-B9AE-18D91FC3593A}" destId="{68901FE0-BFFB-4F4E-8404-CAF4C5DE0AEF}" srcOrd="0" destOrd="0" presId="urn:microsoft.com/office/officeart/2005/8/layout/cycle1"/>
    <dgm:cxn modelId="{18CAE9C7-87E0-44CC-B0AC-90395603D354}" srcId="{B826DE6E-77C2-40A2-B9AE-18D91FC3593A}" destId="{2E62A826-B1D8-4C82-B57B-6C64E63D76CF}" srcOrd="4" destOrd="0" parTransId="{E22C143D-A53B-4BB2-93F8-CE09886524C0}" sibTransId="{5B31A0AC-483B-4947-8D8F-BA2026238256}"/>
    <dgm:cxn modelId="{43D560C8-BB9D-4A6F-80B6-0E063E94D94D}" srcId="{D6C49E7B-5032-4259-BC7C-5519070571F1}" destId="{B826DE6E-77C2-40A2-B9AE-18D91FC3593A}" srcOrd="0" destOrd="0" parTransId="{44A11B5D-9E6E-44F7-B7BF-A3862A674F87}" sibTransId="{44A6D255-F218-4067-983D-0C99656056E0}"/>
    <dgm:cxn modelId="{BF89D1DD-97F7-4BD5-9E55-73FB10CF1CBC}" type="presOf" srcId="{A179392A-1B4A-45C0-A8CD-8DD286258D0A}" destId="{68901FE0-BFFB-4F4E-8404-CAF4C5DE0AEF}" srcOrd="0" destOrd="3" presId="urn:microsoft.com/office/officeart/2005/8/layout/cycle1"/>
    <dgm:cxn modelId="{AB5514EE-CA0E-4432-A19E-406D6887369A}" type="presOf" srcId="{DFE2F294-0473-451A-90DE-909D19C5E035}" destId="{68901FE0-BFFB-4F4E-8404-CAF4C5DE0AEF}" srcOrd="0" destOrd="6" presId="urn:microsoft.com/office/officeart/2005/8/layout/cycle1"/>
    <dgm:cxn modelId="{DAAB6DF5-9B5D-4B85-B798-0BDAAC0EE5D8}" srcId="{B826DE6E-77C2-40A2-B9AE-18D91FC3593A}" destId="{09894157-F5F0-4B6E-91C9-4238A334B752}" srcOrd="3" destOrd="0" parTransId="{4AD33346-4BC0-43A6-A641-E4D15C8891BC}" sibTransId="{4C050A15-35CC-48A4-BE8C-B72B0256689B}"/>
    <dgm:cxn modelId="{A76920FA-CAEB-42D2-8377-F92294F644D6}" srcId="{B826DE6E-77C2-40A2-B9AE-18D91FC3593A}" destId="{8798D15D-E3D9-4F68-B323-BA3FA47EAA71}" srcOrd="1" destOrd="0" parTransId="{CFD85754-540D-48F6-997C-C083FB3AC891}" sibTransId="{3E0ABE92-398B-4B0C-ADB3-06AE28A2ABCE}"/>
    <dgm:cxn modelId="{37D5C33F-9D2A-4167-8FFF-A1E777F383C8}" type="presParOf" srcId="{734A267C-3DDE-49DD-BE3F-A35CBABECEA9}" destId="{68901FE0-BFFB-4F4E-8404-CAF4C5DE0AEF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0B6BC-3A53-44B7-A90C-6977E1BEBA73}">
      <dsp:nvSpPr>
        <dsp:cNvPr id="0" name=""/>
        <dsp:cNvSpPr/>
      </dsp:nvSpPr>
      <dsp:spPr>
        <a:xfrm>
          <a:off x="0" y="508907"/>
          <a:ext cx="6433457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308" tIns="520700" rIns="49930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Total number 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Recipients:	  	839,793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Care Providers:	742,300</a:t>
          </a:r>
        </a:p>
      </dsp:txBody>
      <dsp:txXfrm>
        <a:off x="0" y="508907"/>
        <a:ext cx="6433457" cy="1890000"/>
      </dsp:txXfrm>
    </dsp:sp>
    <dsp:sp modelId="{94669F49-D237-40F6-8C2F-675CFCC61C0E}">
      <dsp:nvSpPr>
        <dsp:cNvPr id="0" name=""/>
        <dsp:cNvSpPr/>
      </dsp:nvSpPr>
      <dsp:spPr>
        <a:xfrm>
          <a:off x="321672" y="35536"/>
          <a:ext cx="450341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19" tIns="0" rIns="17021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/>
            <a:t>State of California </a:t>
          </a:r>
          <a:endParaRPr lang="en-US" sz="2500" kern="1200"/>
        </a:p>
      </dsp:txBody>
      <dsp:txXfrm>
        <a:off x="357698" y="71562"/>
        <a:ext cx="4431367" cy="665948"/>
      </dsp:txXfrm>
    </dsp:sp>
    <dsp:sp modelId="{D54FD046-5F46-4776-B5C4-C12E09327056}">
      <dsp:nvSpPr>
        <dsp:cNvPr id="0" name=""/>
        <dsp:cNvSpPr/>
      </dsp:nvSpPr>
      <dsp:spPr>
        <a:xfrm>
          <a:off x="0" y="2798536"/>
          <a:ext cx="6433457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308" tIns="520700" rIns="49930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Total number 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Recipients:	  	40,881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Care Providers:	38,665</a:t>
          </a:r>
        </a:p>
      </dsp:txBody>
      <dsp:txXfrm>
        <a:off x="0" y="2798536"/>
        <a:ext cx="6433457" cy="1890000"/>
      </dsp:txXfrm>
    </dsp:sp>
    <dsp:sp modelId="{120FE832-68D3-47BD-B6DC-DB7658E61352}">
      <dsp:nvSpPr>
        <dsp:cNvPr id="0" name=""/>
        <dsp:cNvSpPr/>
      </dsp:nvSpPr>
      <dsp:spPr>
        <a:xfrm>
          <a:off x="321672" y="2429536"/>
          <a:ext cx="450341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219" tIns="0" rIns="17021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/>
            <a:t>Sacramento County</a:t>
          </a:r>
          <a:endParaRPr lang="en-US" sz="2500" kern="1200"/>
        </a:p>
      </dsp:txBody>
      <dsp:txXfrm>
        <a:off x="357698" y="2465562"/>
        <a:ext cx="4431367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01FE0-BFFB-4F4E-8404-CAF4C5DE0AEF}">
      <dsp:nvSpPr>
        <dsp:cNvPr id="0" name=""/>
        <dsp:cNvSpPr/>
      </dsp:nvSpPr>
      <dsp:spPr>
        <a:xfrm>
          <a:off x="1395" y="75838"/>
          <a:ext cx="5417383" cy="4572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2060"/>
              </a:solidFill>
            </a:rPr>
            <a:t>Include, but not limited to: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2060"/>
              </a:solidFill>
            </a:rPr>
            <a:t>Pet care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2060"/>
              </a:solidFill>
            </a:rPr>
            <a:t>Salon or barber visits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2060"/>
              </a:solidFill>
            </a:rPr>
            <a:t>Transportation to church or community events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2060"/>
              </a:solidFill>
            </a:rPr>
            <a:t>Lunch dates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2060"/>
              </a:solidFill>
            </a:rPr>
            <a:t>Friendly visiting or socializing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002060"/>
              </a:solidFill>
            </a:rPr>
            <a:t>Financial Management</a:t>
          </a:r>
        </a:p>
      </dsp:txBody>
      <dsp:txXfrm>
        <a:off x="1395" y="75838"/>
        <a:ext cx="5417383" cy="4572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F414-2593-45E4-A929-BF164C41EF6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3239F-71AF-4838-BDFD-D6FC719FB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8386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2589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6348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1487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5582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1789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u="none" baseline="0" dirty="0">
              <a:latin typeface="+mn-lt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8572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1117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3317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387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114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997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429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25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2568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C63E7-9517-62B8-7FE1-173037C2B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52942C-9862-28CD-F20E-69D4073C9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1326F-966B-0B16-936D-EF07906DA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01622-7DED-76D6-E204-812A6C936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144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612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047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6A3B-FD3B-FA43-A0EB-F84560061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02E3C-94BA-04C1-343D-33F34D9C8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674C-0C5C-BB0E-9550-0CCC844B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F1D8-3D14-4902-9608-211224DCD40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121B3-7E03-3CFA-B465-1B4E75D7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11176-140D-BCEF-EFC7-10DCA9A2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F42C-16C0-44B1-B081-2B8CBA9A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9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75DB-895B-525F-E90D-7D1C70CE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EE824-F8A4-C57B-6C71-7C9945873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BD076-0D97-C893-D9A6-2CFB69DA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F1D8-3D14-4902-9608-211224DCD40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750E1-4EA0-D86D-313D-D0D12C3E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8125E-2132-940D-E3C6-F45F1A0B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F42C-16C0-44B1-B081-2B8CBA9A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E2248C-086D-2439-D0CC-83780DC24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03782-5B8A-4A55-4F92-2F9CA7DF3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68A2D-ED7F-B609-0296-3996D16C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F1D8-3D14-4902-9608-211224DCD40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9453B-D069-D60C-4DD2-B1B94D08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35A45-FA58-3F11-C767-2475BECD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F42C-16C0-44B1-B081-2B8CBA9A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8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A73C9EB-7146-F9D2-D463-ACCB368F8813}"/>
              </a:ext>
            </a:extLst>
          </p:cNvPr>
          <p:cNvCxnSpPr/>
          <p:nvPr userDrawn="1"/>
        </p:nvCxnSpPr>
        <p:spPr>
          <a:xfrm flipH="1">
            <a:off x="3509433" y="0"/>
            <a:ext cx="1534584" cy="6091238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86177" y="0"/>
            <a:ext cx="8505825" cy="6858000"/>
          </a:xfrm>
          <a:custGeom>
            <a:avLst/>
            <a:gdLst>
              <a:gd name="connsiteX0" fmla="*/ 1701752 w 8505825"/>
              <a:gd name="connsiteY0" fmla="*/ 0 h 6858000"/>
              <a:gd name="connsiteX1" fmla="*/ 8505825 w 8505825"/>
              <a:gd name="connsiteY1" fmla="*/ 0 h 6858000"/>
              <a:gd name="connsiteX2" fmla="*/ 8505825 w 8505825"/>
              <a:gd name="connsiteY2" fmla="*/ 6858000 h 6858000"/>
              <a:gd name="connsiteX3" fmla="*/ 0 w 8505825"/>
              <a:gd name="connsiteY3" fmla="*/ 6858000 h 6858000"/>
              <a:gd name="connsiteX4" fmla="*/ 0 w 8505825"/>
              <a:gd name="connsiteY4" fmla="*/ 6837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825" h="6858000">
                <a:moveTo>
                  <a:pt x="1701752" y="0"/>
                </a:moveTo>
                <a:lnTo>
                  <a:pt x="8505825" y="0"/>
                </a:lnTo>
                <a:lnTo>
                  <a:pt x="8505825" y="6858000"/>
                </a:lnTo>
                <a:lnTo>
                  <a:pt x="0" y="6858000"/>
                </a:lnTo>
                <a:lnTo>
                  <a:pt x="0" y="6837396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93683" y="879635"/>
            <a:ext cx="7659487" cy="1198178"/>
          </a:xfrm>
          <a:custGeom>
            <a:avLst/>
            <a:gdLst>
              <a:gd name="connsiteX0" fmla="*/ 0 w 7659486"/>
              <a:gd name="connsiteY0" fmla="*/ 0 h 1198178"/>
              <a:gd name="connsiteX1" fmla="*/ 7659486 w 7659486"/>
              <a:gd name="connsiteY1" fmla="*/ 0 h 1198178"/>
              <a:gd name="connsiteX2" fmla="*/ 7355455 w 7659486"/>
              <a:gd name="connsiteY2" fmla="*/ 1198178 h 1198178"/>
              <a:gd name="connsiteX3" fmla="*/ 0 w 7659486"/>
              <a:gd name="connsiteY3" fmla="*/ 1198178 h 119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486" h="1198178">
                <a:moveTo>
                  <a:pt x="0" y="0"/>
                </a:moveTo>
                <a:lnTo>
                  <a:pt x="7659486" y="0"/>
                </a:lnTo>
                <a:lnTo>
                  <a:pt x="7355455" y="1198178"/>
                </a:lnTo>
                <a:lnTo>
                  <a:pt x="0" y="119817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>
            <a:noAutofit/>
          </a:bodyPr>
          <a:lstStyle>
            <a:lvl1pPr>
              <a:defRPr sz="3000" cap="all" spc="22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017" y="2551819"/>
            <a:ext cx="2952599" cy="1781642"/>
          </a:xfrm>
        </p:spPr>
        <p:txBody>
          <a:bodyPr>
            <a:normAutofit/>
          </a:bodyPr>
          <a:lstStyle>
            <a:lvl1pPr marL="0" indent="0" algn="l">
              <a:buNone/>
              <a:defRPr sz="1500" spc="105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00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129540" y="79687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10080616" y="79123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9844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24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4C14-A5A7-2969-C337-5E934CA8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F1B67-9543-C8AD-3E3C-91C00328E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D2059-8D51-23E0-24C6-9468E04D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F1D8-3D14-4902-9608-211224DCD40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BFF3E-A7CA-F70D-158A-35953DBE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1459E-C755-E49E-F699-A31C1B80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F42C-16C0-44B1-B081-2B8CBA9A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6E9F-F65A-65AB-11BB-5E427567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5D08C-3A38-987F-C747-8216979DB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46EBF-D071-F6DD-36F7-E512A55D1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F1D8-3D14-4902-9608-211224DCD40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3781-09FF-978B-0186-533309FC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ED98D-8DAD-5237-3C64-42695C9B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F42C-16C0-44B1-B081-2B8CBA9A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29EC-EC0B-7238-AE4D-8024105B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260C6-3085-B877-2BAA-67BE165AD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8D33F-7516-6042-7660-C6B761AA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AF7D4-F6FF-D29E-CBE1-F040636A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F1D8-3D14-4902-9608-211224DCD40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E3D5-909E-4194-5312-D58105CF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22B2D-75C2-434B-0907-349FA62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F42C-16C0-44B1-B081-2B8CBA9A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1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5635-F7FF-5749-1EED-B840A7FA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D081F-6956-DC10-C588-93F1E2703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6B796-DE77-2A00-76E3-88285FD66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532F5-D538-A2AC-32F3-EBB4C4712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0173C-19B4-297E-126C-E66BE66F3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929A11-D380-3334-88C6-D1D86DB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F1D8-3D14-4902-9608-211224DCD40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8769B-A92B-5228-CEAD-88FDB56B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F50AF-AD83-F4EF-FB37-1E862472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F42C-16C0-44B1-B081-2B8CBA9A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2E76-5B53-4722-767B-A7BCF277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C5E2B-CD57-CCF5-326D-E043D9EA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F1D8-3D14-4902-9608-211224DCD40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C3DFC-CB40-EA2E-6CFC-9081C2FB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37CA3-8408-D692-DB10-48B85B03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F42C-16C0-44B1-B081-2B8CBA9A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9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BA332-CA69-0036-CF82-EF09B1C1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F1D8-3D14-4902-9608-211224DCD40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1BEF3-4D05-ED18-0587-243613A6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23E7C-6561-FEA2-5D96-80EA1959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F42C-16C0-44B1-B081-2B8CBA9A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56D5-ADC0-33F8-4609-212B2B66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9E6E-A1CE-6C02-344C-F0802592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3FB7-A553-1562-9798-8F8D2CC4D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47166-D76D-3794-5321-9730D61E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F1D8-3D14-4902-9608-211224DCD40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42EE-A8DE-B044-9F93-F61E38AD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26C3D-F463-2827-F1A5-F6113389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F42C-16C0-44B1-B081-2B8CBA9A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B04F-3F34-1ED2-548D-47666916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0F8D8F-EE8D-FD95-88A5-8C32934BE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26EA0-CA9A-05A1-8C51-74FE9B426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982C6-B9FE-2B00-EE17-643446BB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F1D8-3D14-4902-9608-211224DCD40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F4CD3-F1CF-6364-CB74-1176632F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F1A91-99A7-2C6A-14A1-7FDFAE78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F42C-16C0-44B1-B081-2B8CBA9A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0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1788F-2040-EA4E-5337-3FB0152A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B746-3D49-5E61-981D-91521D0D1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FD624-7F4D-F709-8535-5CA24F1C7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23F1D8-3D14-4902-9608-211224DCD40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F8695-662C-6B7A-DCA8-2AB4B9E79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0148D-8855-5F2A-AE92-B7D4D6C2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45F42C-16C0-44B1-B081-2B8CBA9A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2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jp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hyperlink" Target="https://blogs.ed.ac.uk/socialwork/world-social-work-day-a-truly-international-celebration-with-shared-hope-for-change-and-for-the-future/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hyperlink" Target="https://www.cdss.ca.gov/inforesources/ihss/fact-sheets" TargetMode="Externa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hyperlink" Target="https://www.cdss.ca.gov/inforesources/ihss/ihss-providers/resources" TargetMode="Externa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dss.ca.gov/" TargetMode="External"/><Relationship Id="rId4" Type="http://schemas.openxmlformats.org/officeDocument/2006/relationships/hyperlink" Target="https://www.wallpaperflare.com/assorted-color-sticky-notes-thanks-many-languages-board-buttons-wallpaper-qxxa/download/2560x14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hyperlink" Target="mailto:IHSSApplications@saccounty.gov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hyperlink" Target="https://researchleap.com/impacts-of-an-ageing-population-on-social-systems-selected-issues/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6.xml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hyperlink" Target="https://www.cdss.ca.gov/inforesources/ihss/program-data" TargetMode="External"/><Relationship Id="rId11" Type="http://schemas.microsoft.com/office/2007/relationships/diagramDrawing" Target="../diagrams/drawing1.xml"/><Relationship Id="rId5" Type="http://schemas.microsoft.com/office/2007/relationships/hdphoto" Target="../media/hdphoto1.wdp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hyperlink" Target="https://www.cdss.ca.gov/inforesources/ihss/program-dat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hyperlink" Target="https://www.foreverastudent.com/2016/08/how-to-learn-foreign-language-fast-and.html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bridge over water at night">
            <a:extLst>
              <a:ext uri="{FF2B5EF4-FFF2-40B4-BE49-F238E27FC236}">
                <a16:creationId xmlns:a16="http://schemas.microsoft.com/office/drawing/2014/main" id="{7412F442-C0DB-128C-201B-1569EA6B27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577" r="8577"/>
          <a:stretch>
            <a:fillRect/>
          </a:stretch>
        </p:blipFill>
        <p:spPr/>
      </p:pic>
      <p:pic>
        <p:nvPicPr>
          <p:cNvPr id="12291" name="Picture 4" descr="sacramento county logo">
            <a:extLst>
              <a:ext uri="{FF2B5EF4-FFF2-40B4-BE49-F238E27FC236}">
                <a16:creationId xmlns:a16="http://schemas.microsoft.com/office/drawing/2014/main" id="{6BBBE88A-B0F1-63AC-A5A3-C4B5B051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268414"/>
            <a:ext cx="48006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">
            <a:extLst>
              <a:ext uri="{FF2B5EF4-FFF2-40B4-BE49-F238E27FC236}">
                <a16:creationId xmlns:a16="http://schemas.microsoft.com/office/drawing/2014/main" id="{B5E7F3B3-AB56-DA7B-9F96-F3044704AE1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72239" y="2598737"/>
            <a:ext cx="3678766" cy="83099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In-Home Supportive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Services (IHSS)</a:t>
            </a:r>
          </a:p>
        </p:txBody>
      </p:sp>
      <p:sp>
        <p:nvSpPr>
          <p:cNvPr id="12293" name="TextBox 16">
            <a:extLst>
              <a:ext uri="{FF2B5EF4-FFF2-40B4-BE49-F238E27FC236}">
                <a16:creationId xmlns:a16="http://schemas.microsoft.com/office/drawing/2014/main" id="{FEB2E893-BC1B-8D80-3AF1-971F7BE5E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39" y="3700461"/>
            <a:ext cx="2973634" cy="178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County of Sacramento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Department of Child, Family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and Adult Services (DCFAS)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May 2025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635285" y="470671"/>
            <a:ext cx="8685858" cy="4318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IHSS Authorized Services</a:t>
            </a:r>
          </a:p>
        </p:txBody>
      </p:sp>
      <p:graphicFrame>
        <p:nvGraphicFramePr>
          <p:cNvPr id="10" name="Content Placeholder 10" descr="List of Compensible IHSS Servic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037013"/>
              </p:ext>
            </p:extLst>
          </p:nvPr>
        </p:nvGraphicFramePr>
        <p:xfrm>
          <a:off x="998950" y="1383258"/>
          <a:ext cx="10194100" cy="478817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97050">
                  <a:extLst>
                    <a:ext uri="{9D8B030D-6E8A-4147-A177-3AD203B41FA5}">
                      <a16:colId xmlns:a16="http://schemas.microsoft.com/office/drawing/2014/main" val="1307711585"/>
                    </a:ext>
                  </a:extLst>
                </a:gridCol>
                <a:gridCol w="5097050">
                  <a:extLst>
                    <a:ext uri="{9D8B030D-6E8A-4147-A177-3AD203B41FA5}">
                      <a16:colId xmlns:a16="http://schemas.microsoft.com/office/drawing/2014/main" val="4273131500"/>
                    </a:ext>
                  </a:extLst>
                </a:gridCol>
              </a:tblGrid>
              <a:tr h="5320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Domestics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Bowel &amp; Bladder Care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473321"/>
                  </a:ext>
                </a:extLst>
              </a:tr>
              <a:tr h="5320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Meal Preparation/ Meal Clean-up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Dressing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37569"/>
                  </a:ext>
                </a:extLst>
              </a:tr>
              <a:tr h="5320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Laundry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Bathing, Grooming &amp; Oral Hygiene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627284"/>
                  </a:ext>
                </a:extLst>
              </a:tr>
              <a:tr h="5320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Food Shopping &amp; Errands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Accompaniment to Medical Appts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919343"/>
                  </a:ext>
                </a:extLst>
              </a:tr>
              <a:tr h="5320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Respiration (Oxygen,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Nebulizer, CPAP)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Medication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Management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490140"/>
                  </a:ext>
                </a:extLst>
              </a:tr>
              <a:tr h="5320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Feeding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Protective Supervision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7379543"/>
                  </a:ext>
                </a:extLst>
              </a:tr>
              <a:tr h="5320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Ambulation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Paramedical Services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24322"/>
                  </a:ext>
                </a:extLst>
              </a:tr>
              <a:tr h="5320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Transfers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Heavy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Cleaning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3031866"/>
                  </a:ext>
                </a:extLst>
              </a:tr>
              <a:tr h="5320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Rubbing Skin / Repositioning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="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72179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8374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26244" y="431800"/>
            <a:ext cx="11339512" cy="431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+mn-lt"/>
              </a:rPr>
              <a:t>IHSS Needs Assessment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09381" y="1316067"/>
            <a:ext cx="10426054" cy="53387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300" dirty="0">
                <a:solidFill>
                  <a:srgbClr val="002060"/>
                </a:solidFill>
                <a:cs typeface="Calibri" panose="020F0502020204030204" pitchFamily="34" charset="0"/>
              </a:rPr>
              <a:t>Assessment based on functional ability to perform </a:t>
            </a:r>
            <a:r>
              <a:rPr lang="en-US" sz="2300" i="1" dirty="0">
                <a:solidFill>
                  <a:srgbClr val="002060"/>
                </a:solidFill>
                <a:cs typeface="Calibri" panose="020F0502020204030204" pitchFamily="34" charset="0"/>
              </a:rPr>
              <a:t>activities of daily living </a:t>
            </a:r>
            <a:r>
              <a:rPr lang="en-US" sz="2300" dirty="0">
                <a:solidFill>
                  <a:srgbClr val="002060"/>
                </a:solidFill>
                <a:cs typeface="Calibri" panose="020F0502020204030204" pitchFamily="34" charset="0"/>
              </a:rPr>
              <a:t>(ADLs)/</a:t>
            </a:r>
            <a:r>
              <a:rPr lang="en-US" sz="2300" i="1" dirty="0">
                <a:solidFill>
                  <a:srgbClr val="002060"/>
                </a:solidFill>
                <a:cs typeface="Calibri" panose="020F0502020204030204" pitchFamily="34" charset="0"/>
              </a:rPr>
              <a:t>instrumental activities of daily living</a:t>
            </a:r>
            <a:r>
              <a:rPr lang="en-US" sz="2300" dirty="0">
                <a:solidFill>
                  <a:srgbClr val="002060"/>
                </a:solidFill>
                <a:cs typeface="Calibri" panose="020F0502020204030204" pitchFamily="34" charset="0"/>
              </a:rPr>
              <a:t> (IADLs) </a:t>
            </a:r>
          </a:p>
          <a:p>
            <a:pPr>
              <a:spcBef>
                <a:spcPts val="1200"/>
              </a:spcBef>
            </a:pPr>
            <a:r>
              <a:rPr lang="en-US" sz="2300" dirty="0">
                <a:solidFill>
                  <a:srgbClr val="002060"/>
                </a:solidFill>
                <a:cs typeface="Calibri" panose="020F0502020204030204" pitchFamily="34" charset="0"/>
              </a:rPr>
              <a:t>Functional Index (FI) Ranking: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300" dirty="0">
                <a:solidFill>
                  <a:srgbClr val="002060"/>
                </a:solidFill>
                <a:cs typeface="Calibri" panose="020F0502020204030204" pitchFamily="34" charset="0"/>
              </a:rPr>
              <a:t>Ensures:</a:t>
            </a:r>
          </a:p>
          <a:p>
            <a:pPr marL="914400" lvl="2">
              <a:spcBef>
                <a:spcPts val="1200"/>
              </a:spcBef>
            </a:pPr>
            <a:r>
              <a:rPr lang="en-US" sz="2300" dirty="0">
                <a:solidFill>
                  <a:srgbClr val="002060"/>
                </a:solidFill>
                <a:cs typeface="Calibri" panose="020F0502020204030204" pitchFamily="34" charset="0"/>
              </a:rPr>
              <a:t>Similar functional level of need ranked similarly</a:t>
            </a:r>
          </a:p>
          <a:p>
            <a:pPr marL="914400" lvl="2">
              <a:spcBef>
                <a:spcPts val="1200"/>
              </a:spcBef>
            </a:pPr>
            <a:r>
              <a:rPr lang="en-US" sz="2300" dirty="0">
                <a:solidFill>
                  <a:srgbClr val="002060"/>
                </a:solidFill>
                <a:cs typeface="Calibri" panose="020F0502020204030204" pitchFamily="34" charset="0"/>
              </a:rPr>
              <a:t>Same standards used with all recipients</a:t>
            </a:r>
          </a:p>
          <a:p>
            <a:pPr marL="914400" lvl="2">
              <a:spcBef>
                <a:spcPts val="1200"/>
              </a:spcBef>
            </a:pPr>
            <a:r>
              <a:rPr lang="en-US" sz="2300" dirty="0">
                <a:solidFill>
                  <a:srgbClr val="002060"/>
                </a:solidFill>
                <a:cs typeface="Calibri" panose="020F0502020204030204" pitchFamily="34" charset="0"/>
              </a:rPr>
              <a:t>Equal opportunity to experience independence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>
                <a:solidFill>
                  <a:srgbClr val="002060"/>
                </a:solidFill>
                <a:cs typeface="Calibri" panose="020F0502020204030204" pitchFamily="34" charset="0"/>
              </a:rPr>
              <a:t>and safety</a:t>
            </a:r>
          </a:p>
          <a:p>
            <a:pPr>
              <a:spcBef>
                <a:spcPts val="1800"/>
              </a:spcBef>
            </a:pPr>
            <a:r>
              <a:rPr lang="en-US" sz="2300" dirty="0">
                <a:solidFill>
                  <a:srgbClr val="002060"/>
                </a:solidFill>
                <a:cs typeface="Calibri" panose="020F0502020204030204" pitchFamily="34" charset="0"/>
              </a:rPr>
              <a:t>Hourly Task Guidelines (HTGs) – Range of hours corresponding with assessed functional ranking</a:t>
            </a:r>
          </a:p>
          <a:p>
            <a:pPr>
              <a:spcBef>
                <a:spcPts val="1200"/>
              </a:spcBef>
            </a:pPr>
            <a:r>
              <a:rPr lang="en-US" sz="2300" dirty="0">
                <a:solidFill>
                  <a:srgbClr val="002060"/>
                </a:solidFill>
                <a:cs typeface="Calibri" panose="020F0502020204030204" pitchFamily="34" charset="0"/>
              </a:rPr>
              <a:t>Authorization of service hours based on a monthly basis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4" name="Table 3" descr="Ranking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0398"/>
              </p:ext>
            </p:extLst>
          </p:nvPr>
        </p:nvGraphicFramePr>
        <p:xfrm>
          <a:off x="7290391" y="2137624"/>
          <a:ext cx="4692228" cy="24735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85002">
                  <a:extLst>
                    <a:ext uri="{9D8B030D-6E8A-4147-A177-3AD203B41FA5}">
                      <a16:colId xmlns:a16="http://schemas.microsoft.com/office/drawing/2014/main" val="2950640792"/>
                    </a:ext>
                  </a:extLst>
                </a:gridCol>
                <a:gridCol w="3607226">
                  <a:extLst>
                    <a:ext uri="{9D8B030D-6E8A-4147-A177-3AD203B41FA5}">
                      <a16:colId xmlns:a16="http://schemas.microsoft.com/office/drawing/2014/main" val="2844573357"/>
                    </a:ext>
                  </a:extLst>
                </a:gridCol>
              </a:tblGrid>
              <a:tr h="3533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Level of Required Assistance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038206"/>
                  </a:ext>
                </a:extLst>
              </a:tr>
              <a:tr h="35336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Rank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Independent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14401"/>
                  </a:ext>
                </a:extLst>
              </a:tr>
              <a:tr h="35336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Rank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Verbal assistance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005955"/>
                  </a:ext>
                </a:extLst>
              </a:tr>
              <a:tr h="35336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Rank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Some human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 assistance needed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97856"/>
                  </a:ext>
                </a:extLst>
              </a:tr>
              <a:tr h="35336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Rank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Substantial human assistance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352"/>
                  </a:ext>
                </a:extLst>
              </a:tr>
              <a:tr h="35336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Rank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Total dependent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87422"/>
                  </a:ext>
                </a:extLst>
              </a:tr>
              <a:tr h="35336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Rank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Paramedical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 only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140037"/>
                  </a:ext>
                </a:extLst>
              </a:tr>
            </a:tbl>
          </a:graphicData>
        </a:graphic>
      </p:graphicFrame>
      <p:sp>
        <p:nvSpPr>
          <p:cNvPr id="5" name="Right Arrow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402845" y="2137624"/>
            <a:ext cx="2504457" cy="26581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39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Picnic in the park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6" r="1813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2C79D0-23D7-B621-E2D9-CD38E43E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531" y="4575290"/>
            <a:ext cx="5584938" cy="817592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+mn-lt"/>
              </a:rPr>
              <a:t>Unauthorized Activities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33988" y="722946"/>
            <a:ext cx="6337444" cy="432000"/>
          </a:xfrm>
          <a:prstGeom prst="rect">
            <a:avLst/>
          </a:prstGeom>
          <a:noFill/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spc="0" dirty="0">
                <a:solidFill>
                  <a:srgbClr val="002060"/>
                </a:solidFill>
                <a:latin typeface="+mn-lt"/>
              </a:rPr>
              <a:t>Services </a:t>
            </a:r>
            <a:r>
              <a:rPr lang="en-US" sz="4000" u="sng" spc="0" dirty="0">
                <a:solidFill>
                  <a:srgbClr val="002060"/>
                </a:solidFill>
                <a:latin typeface="+mn-lt"/>
              </a:rPr>
              <a:t>Not</a:t>
            </a:r>
            <a:r>
              <a:rPr lang="en-US" sz="4000" spc="0" dirty="0">
                <a:solidFill>
                  <a:srgbClr val="002060"/>
                </a:solidFill>
                <a:latin typeface="+mn-lt"/>
              </a:rPr>
              <a:t> Provided:</a:t>
            </a:r>
          </a:p>
        </p:txBody>
      </p:sp>
      <p:graphicFrame>
        <p:nvGraphicFramePr>
          <p:cNvPr id="23" name="Content Placeholder 17" descr="Include, but not limited to:&#10;Pet care&#10;Salon or barber visits&#10;Transportation to church or community events&#10;Lunch dates&#10;Friendly visiting or socializing&#10;Financial Management&#10;">
            <a:extLst>
              <a:ext uri="{FF2B5EF4-FFF2-40B4-BE49-F238E27FC236}">
                <a16:creationId xmlns:a16="http://schemas.microsoft.com/office/drawing/2014/main" id="{9F19B454-E8DC-ED16-3724-58CAB109640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3580320"/>
              </p:ext>
            </p:extLst>
          </p:nvPr>
        </p:nvGraphicFramePr>
        <p:xfrm>
          <a:off x="358662" y="1255789"/>
          <a:ext cx="5418779" cy="499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8481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read in a classro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415227" y="1500133"/>
            <a:ext cx="5128888" cy="4179538"/>
          </a:xfrm>
          <a:prstGeom prst="rect">
            <a:avLst/>
          </a:prstGeom>
        </p:spPr>
      </p:pic>
      <p:sp>
        <p:nvSpPr>
          <p:cNvPr id="13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7965063" y="6261472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Reference:  MPP Section 30-763.61; ACL 17-95 </a:t>
            </a:r>
            <a:endParaRPr lang="en-US" kern="1200" noProof="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760" y="373198"/>
            <a:ext cx="5295015" cy="14094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+mn-lt"/>
              </a:rPr>
              <a:t>Alternative Resources to IHSS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350872" y="2067529"/>
            <a:ext cx="5556789" cy="437650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Alternative resources are which may be available from other agencies or programs to meet the needs of recipients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</a:rPr>
              <a:t>Services provided are in lieu of IHSS program-funded service</a:t>
            </a:r>
          </a:p>
          <a:p>
            <a:r>
              <a:rPr lang="en-US" sz="2200" dirty="0">
                <a:solidFill>
                  <a:srgbClr val="002060"/>
                </a:solidFill>
              </a:rPr>
              <a:t>Examples of alternative resources include, but are not limited to: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</a:rPr>
              <a:t>Adult or child day care centers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</a:rPr>
              <a:t>Schools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</a:rPr>
              <a:t>Meals on Wheels (MOW)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</a:rPr>
              <a:t>Community-based service programs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</a:rPr>
              <a:t>Senior Centers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</a:rPr>
              <a:t>Respite centers</a:t>
            </a:r>
            <a:endParaRPr lang="en-US" sz="1500" dirty="0">
              <a:solidFill>
                <a:srgbClr val="002060"/>
              </a:solidFill>
            </a:endParaRPr>
          </a:p>
          <a:p>
            <a:pPr marL="457200" lvl="1"/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916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les and Responsibilities Slide">
            <a:extLst>
              <a:ext uri="{FF2B5EF4-FFF2-40B4-BE49-F238E27FC236}">
                <a16:creationId xmlns:a16="http://schemas.microsoft.com/office/drawing/2014/main" id="{54570538-451A-38AC-AE29-3F88C5A33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69" r="418" b="-1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15" y="5659292"/>
            <a:ext cx="6931319" cy="7522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+mn-lt"/>
              </a:rPr>
              <a:t>Roles and Responsibilities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984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heck List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r="25255"/>
          <a:stretch>
            <a:fillRect/>
          </a:stretch>
        </p:blipFill>
        <p:spPr/>
      </p:pic>
      <p:sp>
        <p:nvSpPr>
          <p:cNvPr id="16" name="Title 2"/>
          <p:cNvSpPr txBox="1">
            <a:spLocks noGrp="1"/>
          </p:cNvSpPr>
          <p:nvPr>
            <p:ph type="title" idx="4294967295"/>
          </p:nvPr>
        </p:nvSpPr>
        <p:spPr>
          <a:xfrm>
            <a:off x="312821" y="663493"/>
            <a:ext cx="660884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Recipient as </a:t>
            </a:r>
            <a:r>
              <a:rPr kumimoji="0" lang="en-US" sz="4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Employer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12821" y="1624050"/>
            <a:ext cx="5678905" cy="421874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Locate, hire, train, supervise and terminate their care provider(s)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work schedule for provider(s) and track the number of hours work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Review, approve and/or deny electronic timesheets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and maintain boundaries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Recipient Fact Sheets: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https://www.cdss.ca.gov/inforesources/ihss/fact-sheets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769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heck List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r="25255"/>
          <a:stretch>
            <a:fillRect/>
          </a:stretch>
        </p:blipFill>
        <p:spPr/>
      </p:pic>
      <p:sp>
        <p:nvSpPr>
          <p:cNvPr id="16" name="Title 2"/>
          <p:cNvSpPr txBox="1">
            <a:spLocks noGrp="1"/>
          </p:cNvSpPr>
          <p:nvPr>
            <p:ph type="title" idx="4294967295"/>
          </p:nvPr>
        </p:nvSpPr>
        <p:spPr>
          <a:xfrm>
            <a:off x="208108" y="593389"/>
            <a:ext cx="6702204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Care Provider as </a:t>
            </a:r>
            <a:r>
              <a:rPr kumimoji="0" lang="en-US" sz="39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Employee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0842" y="1377038"/>
            <a:ext cx="5775158" cy="38383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complete Provider Orientation and Enrollment (SOC 426)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Recipient Designation of Provider (SOC 426A)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 to use the Electronic Services Portal (ESP)</a:t>
            </a:r>
          </a:p>
          <a:p>
            <a:pPr lvl="1">
              <a:spcBef>
                <a:spcPts val="1200"/>
              </a:spcBef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submission of IHSS timesheets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 Resources: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https://www.cdss.ca.gov/inforesources/ihss/ihss-providers/resources</a:t>
            </a:r>
            <a:endParaRPr lang="en-US" sz="19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17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heck List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r="25255"/>
          <a:stretch>
            <a:fillRect/>
          </a:stretch>
        </p:blipFill>
        <p:spPr/>
      </p:pic>
      <p:sp>
        <p:nvSpPr>
          <p:cNvPr id="16" name="Title 2"/>
          <p:cNvSpPr txBox="1">
            <a:spLocks noGrp="1"/>
          </p:cNvSpPr>
          <p:nvPr>
            <p:ph type="title" idx="4294967295"/>
          </p:nvPr>
        </p:nvSpPr>
        <p:spPr>
          <a:xfrm>
            <a:off x="216569" y="432000"/>
            <a:ext cx="640415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Social Worker as </a:t>
            </a:r>
            <a:r>
              <a:rPr kumimoji="0" lang="en-US" sz="39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Educator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10550" y="1059103"/>
            <a:ext cx="5491470" cy="53122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recipients understand the application/assessment process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IHSS program services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Functional Index (FI) Rankings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Hourly Task Guidelines (HTGs)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the Notice of Action (NOA)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Advise of appeal rights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616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group of colorful sticky notes that say Thank You&#10;&#10;">
            <a:extLst>
              <a:ext uri="{FF2B5EF4-FFF2-40B4-BE49-F238E27FC236}">
                <a16:creationId xmlns:a16="http://schemas.microsoft.com/office/drawing/2014/main" id="{07F339FC-2F8A-9B21-0832-6ECEEADEE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55" r="229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06C7E1-46B8-E718-A11F-BCAADC4CDE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24013" y="2634789"/>
            <a:ext cx="3633746" cy="15884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fontAlgn="auto"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State of California</a:t>
            </a:r>
            <a:b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Department of Social Services</a:t>
            </a:r>
            <a:b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IHSS Resources and Regulations</a:t>
            </a:r>
            <a:b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sz="2000" b="0" i="0" u="sng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https://www.cdss.ca.gov/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D1AC1-5A7B-1B1F-CF57-A9A3DAA817AF}"/>
              </a:ext>
            </a:extLst>
          </p:cNvPr>
          <p:cNvSpPr txBox="1"/>
          <p:nvPr/>
        </p:nvSpPr>
        <p:spPr>
          <a:xfrm>
            <a:off x="8224012" y="1854973"/>
            <a:ext cx="3633747" cy="950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400" b="1" dirty="0">
                <a:solidFill>
                  <a:srgbClr val="002060"/>
                </a:solidFill>
              </a:rPr>
              <a:t>Questions?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7165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Caregiver and recipient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8" b="10798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554" y="4083118"/>
            <a:ext cx="4648200" cy="985000"/>
          </a:xfrm>
        </p:spPr>
        <p:txBody>
          <a:bodyPr>
            <a:noAutofit/>
          </a:bodyPr>
          <a:lstStyle/>
          <a:p>
            <a:pPr algn="ctr"/>
            <a:r>
              <a:rPr lang="en-US" sz="4800" spc="0" dirty="0">
                <a:solidFill>
                  <a:srgbClr val="002060"/>
                </a:solidFill>
                <a:latin typeface="+mn-lt"/>
              </a:rPr>
              <a:t>What is IHSS?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91439-2234-B33E-685F-69C4D32FC883}"/>
              </a:ext>
            </a:extLst>
          </p:cNvPr>
          <p:cNvSpPr txBox="1"/>
          <p:nvPr/>
        </p:nvSpPr>
        <p:spPr>
          <a:xfrm>
            <a:off x="-18655" y="398086"/>
            <a:ext cx="6350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In-Home Supportive Services (IHSS)</a:t>
            </a:r>
          </a:p>
        </p:txBody>
      </p:sp>
      <p:sp>
        <p:nvSpPr>
          <p:cNvPr id="5" name="Content Placeholder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760" y="1475304"/>
            <a:ext cx="5916549" cy="56401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2060"/>
                </a:solidFill>
                <a:cs typeface="Calibri" panose="020F0502020204030204" pitchFamily="34" charset="0"/>
              </a:rPr>
              <a:t>Medi-Cal based, state and federally funded program for income-eligible aged, blind and disabled adults and children.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2060"/>
                </a:solidFill>
                <a:cs typeface="Calibri" panose="020F0502020204030204" pitchFamily="34" charset="0"/>
              </a:rPr>
              <a:t>Enables individuals to remain safely in their homes and communities, as an alternative to out-of-home institutionalization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2060"/>
                </a:solidFill>
                <a:cs typeface="Calibri" panose="020F0502020204030204" pitchFamily="34" charset="0"/>
              </a:rPr>
              <a:t>Participant Directed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2060"/>
                </a:solidFill>
                <a:cs typeface="Calibri" panose="020F0502020204030204" pitchFamily="34" charset="0"/>
              </a:rPr>
              <a:t>Recipients choose their own care providers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2060"/>
                </a:solidFill>
                <a:cs typeface="Calibri" panose="020F0502020204030204" pitchFamily="34" charset="0"/>
              </a:rPr>
              <a:t>Services include: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2060"/>
                </a:solidFill>
                <a:cs typeface="Calibri" panose="020F0502020204030204" pitchFamily="34" charset="0"/>
              </a:rPr>
              <a:t>Domestic and Related Services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2060"/>
                </a:solidFill>
                <a:cs typeface="Calibri" panose="020F0502020204030204" pitchFamily="34" charset="0"/>
              </a:rPr>
              <a:t>Personal Care Services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2060"/>
                </a:solidFill>
                <a:cs typeface="Calibri" panose="020F0502020204030204" pitchFamily="34" charset="0"/>
              </a:rPr>
              <a:t>Protective Supervision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rgbClr val="002060"/>
                </a:solidFill>
                <a:cs typeface="Calibri" panose="020F0502020204030204" pitchFamily="34" charset="0"/>
              </a:rPr>
              <a:t>Paramedical Services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heck List photo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r="25255"/>
          <a:stretch>
            <a:fillRect/>
          </a:stretch>
        </p:blipFill>
        <p:spPr>
          <a:xfrm>
            <a:off x="6567054" y="-1"/>
            <a:ext cx="5624945" cy="63713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2CC0F7-8B53-EE10-AAAE-89336732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299" y="4318762"/>
            <a:ext cx="5456719" cy="985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+mn-lt"/>
              </a:rPr>
              <a:t>Who does IHSS Serve?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515126" y="889022"/>
            <a:ext cx="5275901" cy="432000"/>
          </a:xfrm>
          <a:prstGeom prst="rect">
            <a:avLst/>
          </a:prstGeom>
          <a:noFill/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spc="0" dirty="0">
                <a:solidFill>
                  <a:srgbClr val="002060"/>
                </a:solidFill>
                <a:latin typeface="+mn-lt"/>
              </a:rPr>
              <a:t>Eligibility Criteria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5126" y="1582908"/>
            <a:ext cx="5800425" cy="3872813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Aged, blind, and disabled individuals,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both adults and children</a:t>
            </a:r>
          </a:p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Active Medi-Cal</a:t>
            </a:r>
          </a:p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California Resident</a:t>
            </a:r>
          </a:p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Live in Own Home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Completed Health Care Certification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(SOC 873)</a:t>
            </a:r>
          </a:p>
          <a:p>
            <a:pPr marL="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Threshold Level of Need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9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heck List Isolated Free Stock Photo - Public Domain Pictures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r="25255"/>
          <a:stretch>
            <a:fillRect/>
          </a:stretch>
        </p:blipFill>
        <p:spPr>
          <a:xfrm>
            <a:off x="6630544" y="23695"/>
            <a:ext cx="5561455" cy="63713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5AB549-4046-2984-B7D0-7BECCABE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793" y="4473096"/>
            <a:ext cx="4130990" cy="129386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+mn-lt"/>
              </a:rPr>
              <a:t>Applications and Referrals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62201" y="480506"/>
            <a:ext cx="5275901" cy="562943"/>
          </a:xfrm>
          <a:prstGeom prst="rect">
            <a:avLst/>
          </a:prstGeom>
          <a:noFill/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spc="0" dirty="0">
                <a:solidFill>
                  <a:srgbClr val="002060"/>
                </a:solidFill>
                <a:latin typeface="+mn-lt"/>
              </a:rPr>
              <a:t>How to Apply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5556" y="1309577"/>
            <a:ext cx="6569734" cy="523094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u="sng" dirty="0">
                <a:solidFill>
                  <a:srgbClr val="002060"/>
                </a:solidFill>
                <a:cs typeface="Calibri" panose="020F0502020204030204" pitchFamily="34" charset="0"/>
              </a:rPr>
              <a:t>Applications and Referral</a:t>
            </a:r>
            <a:r>
              <a:rPr lang="en-US" sz="21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002060"/>
                </a:solidFill>
                <a:cs typeface="Calibri" panose="020F0502020204030204" pitchFamily="34" charset="0"/>
              </a:rPr>
              <a:t>To apply call: (916) 874-9471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002060"/>
                </a:solidFill>
                <a:cs typeface="Calibri" panose="020F0502020204030204" pitchFamily="34" charset="0"/>
              </a:rPr>
              <a:t>Monday-Friday (9:00 am – 4:00 pm)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u="sng" dirty="0">
                <a:solidFill>
                  <a:srgbClr val="002060"/>
                </a:solidFill>
                <a:cs typeface="Calibri" panose="020F0502020204030204" pitchFamily="34" charset="0"/>
              </a:rPr>
              <a:t>Or</a:t>
            </a:r>
            <a:r>
              <a:rPr lang="en-US" sz="2100" dirty="0">
                <a:solidFill>
                  <a:srgbClr val="002060"/>
                </a:solidFill>
                <a:cs typeface="Calibri" panose="020F0502020204030204" pitchFamily="34" charset="0"/>
              </a:rPr>
              <a:t> complete and submit an application (SOC 295) for                 In-Home Supportive Services to: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002060"/>
                </a:solidFill>
                <a:cs typeface="Calibri" panose="020F0502020204030204" pitchFamily="34" charset="0"/>
              </a:rPr>
              <a:t>In-Home Supportive Services                                                                                   P.O. Box 269131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2060"/>
                </a:solidFill>
                <a:cs typeface="Calibri" panose="020F0502020204030204" pitchFamily="34" charset="0"/>
              </a:rPr>
              <a:t>    Sacramento, CA  95826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rgbClr val="002060"/>
                </a:solidFill>
                <a:cs typeface="Calibri" panose="020F0502020204030204" pitchFamily="34" charset="0"/>
              </a:rPr>
              <a:t>Fax: (916) 854-8828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rgbClr val="002060"/>
                </a:solidFill>
                <a:cs typeface="Calibri" panose="020F0502020204030204" pitchFamily="34" charset="0"/>
              </a:rPr>
              <a:t>Email: </a:t>
            </a:r>
            <a:r>
              <a:rPr lang="en-US" sz="2100" dirty="0">
                <a:solidFill>
                  <a:srgbClr val="002060"/>
                </a:solidFill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IHSSApplications@saccounty.gov</a:t>
            </a:r>
            <a:r>
              <a:rPr lang="en-US" sz="2100" dirty="0">
                <a:solidFill>
                  <a:srgbClr val="002060"/>
                </a:solidFill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rgbClr val="002060"/>
                </a:solidFill>
                <a:cs typeface="Calibri" panose="020F0502020204030204" pitchFamily="34" charset="0"/>
              </a:rPr>
              <a:t>Referrals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002060"/>
                </a:solidFill>
                <a:cs typeface="Calibri" panose="020F0502020204030204" pitchFamily="34" charset="0"/>
              </a:rPr>
              <a:t>Third party who does not have legal authority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100" dirty="0">
                <a:solidFill>
                  <a:srgbClr val="002060"/>
                </a:solidFill>
                <a:cs typeface="Calibri" panose="020F0502020204030204" pitchFamily="34" charset="0"/>
              </a:rPr>
              <a:t>Follow-up regarding need/desire for application required</a:t>
            </a: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51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oup of individuals, all ages, smiling">
            <a:extLst>
              <a:ext uri="{FF2B5EF4-FFF2-40B4-BE49-F238E27FC236}">
                <a16:creationId xmlns:a16="http://schemas.microsoft.com/office/drawing/2014/main" id="{8565431A-AFAD-8F59-4AE5-0D4DD6761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95" y="546934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n-lt"/>
              </a:rPr>
              <a:t>Program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+mn-lt"/>
              </a:rPr>
              <a:t>Demographics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14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8C2561A-D923-DB2D-7181-D6E506050C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09012" y="272954"/>
            <a:ext cx="7464058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Demographics of IHSS</a:t>
            </a:r>
          </a:p>
        </p:txBody>
      </p:sp>
      <p:pic>
        <p:nvPicPr>
          <p:cNvPr id="10" name="Picture 9" descr="Photo of bar chart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1" y="1601435"/>
            <a:ext cx="4843698" cy="387495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211152" y="6420153"/>
            <a:ext cx="5197823" cy="365125"/>
          </a:xfrm>
        </p:spPr>
        <p:txBody>
          <a:bodyPr/>
          <a:lstStyle/>
          <a:p>
            <a:pPr algn="l"/>
            <a:r>
              <a:rPr lang="en-US" dirty="0"/>
              <a:t>Source:  </a:t>
            </a:r>
            <a:r>
              <a:rPr lang="en-US" dirty="0">
                <a:hlinkClick r:id="rId6"/>
              </a:rPr>
              <a:t>https://www.cdss.ca.gov/inforesources/ihss/program-data</a:t>
            </a:r>
            <a:r>
              <a:rPr lang="en-US" dirty="0"/>
              <a:t> </a:t>
            </a:r>
            <a:endParaRPr lang="en-U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10732168" y="6018170"/>
            <a:ext cx="1296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latin typeface="+mj-lt"/>
              </a:rPr>
              <a:t>March 2025</a:t>
            </a:r>
          </a:p>
        </p:txBody>
      </p:sp>
      <p:graphicFrame>
        <p:nvGraphicFramePr>
          <p:cNvPr id="18" name="Content Placeholder 4" descr="Demographics Statewide and Demographics for Sacramento County">
            <a:extLst>
              <a:ext uri="{FF2B5EF4-FFF2-40B4-BE49-F238E27FC236}">
                <a16:creationId xmlns:a16="http://schemas.microsoft.com/office/drawing/2014/main" id="{F0E97A1A-DC59-83C1-8D6A-A694F9F72A3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3127071"/>
              </p:ext>
            </p:extLst>
          </p:nvPr>
        </p:nvGraphicFramePr>
        <p:xfrm>
          <a:off x="5408975" y="1299342"/>
          <a:ext cx="6433457" cy="472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6232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5E7FE-D2E3-D2C5-6F44-270F0B9EA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A51F6-E39D-0C02-9B27-2A2376BDD3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52" y="6420153"/>
            <a:ext cx="5197823" cy="365125"/>
          </a:xfrm>
        </p:spPr>
        <p:txBody>
          <a:bodyPr/>
          <a:lstStyle/>
          <a:p>
            <a:pPr algn="l"/>
            <a:r>
              <a:rPr lang="en-US" dirty="0"/>
              <a:t>Source:  </a:t>
            </a:r>
            <a:r>
              <a:rPr lang="en-US" dirty="0">
                <a:hlinkClick r:id="rId4"/>
              </a:rPr>
              <a:t>https://www.cdss.ca.gov/inforesources/ihss/program-data</a:t>
            </a:r>
            <a:r>
              <a:rPr lang="en-US" dirty="0"/>
              <a:t> </a:t>
            </a:r>
            <a:endParaRPr lang="en-US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12C3AE-F840-00F7-8710-B26E02EE173F}"/>
              </a:ext>
            </a:extLst>
          </p:cNvPr>
          <p:cNvSpPr txBox="1"/>
          <p:nvPr/>
        </p:nvSpPr>
        <p:spPr>
          <a:xfrm>
            <a:off x="10355001" y="6103732"/>
            <a:ext cx="1458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+mj-lt"/>
              </a:rPr>
              <a:t>March 2025</a:t>
            </a:r>
          </a:p>
        </p:txBody>
      </p:sp>
      <p:pic>
        <p:nvPicPr>
          <p:cNvPr id="21" name="Picture 2" descr="Inclusion Group Wheelchair">
            <a:extLst>
              <a:ext uri="{FF2B5EF4-FFF2-40B4-BE49-F238E27FC236}">
                <a16:creationId xmlns:a16="http://schemas.microsoft.com/office/drawing/2014/main" id="{0E3F604C-F97D-ABAB-7E3D-B934B6B74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49197" r="4345" b="4348"/>
          <a:stretch/>
        </p:blipFill>
        <p:spPr bwMode="auto">
          <a:xfrm>
            <a:off x="5964259" y="4916445"/>
            <a:ext cx="5473393" cy="12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150F2168-1A82-5E83-2738-17A771F94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49197" r="4345" b="4348"/>
          <a:stretch/>
        </p:blipFill>
        <p:spPr bwMode="auto">
          <a:xfrm flipH="1">
            <a:off x="490866" y="4916445"/>
            <a:ext cx="5473393" cy="12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DCF2A1-872F-D8E4-E9D6-FB9A7BB0C58C}"/>
              </a:ext>
            </a:extLst>
          </p:cNvPr>
          <p:cNvSpPr txBox="1"/>
          <p:nvPr/>
        </p:nvSpPr>
        <p:spPr>
          <a:xfrm>
            <a:off x="2515967" y="279278"/>
            <a:ext cx="74662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0" dirty="0">
                <a:solidFill>
                  <a:srgbClr val="002060"/>
                </a:solidFill>
                <a:latin typeface="+mn-lt"/>
              </a:rPr>
              <a:t> Age Demographics of IHSS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49D7B21-92FD-BBDB-590E-E4B583E58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57192"/>
              </p:ext>
            </p:extLst>
          </p:nvPr>
        </p:nvGraphicFramePr>
        <p:xfrm>
          <a:off x="302647" y="1609862"/>
          <a:ext cx="5746300" cy="2926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93614">
                  <a:extLst>
                    <a:ext uri="{9D8B030D-6E8A-4147-A177-3AD203B41FA5}">
                      <a16:colId xmlns:a16="http://schemas.microsoft.com/office/drawing/2014/main" val="2831977322"/>
                    </a:ext>
                  </a:extLst>
                </a:gridCol>
                <a:gridCol w="1081565">
                  <a:extLst>
                    <a:ext uri="{9D8B030D-6E8A-4147-A177-3AD203B41FA5}">
                      <a16:colId xmlns:a16="http://schemas.microsoft.com/office/drawing/2014/main" val="3898595650"/>
                    </a:ext>
                  </a:extLst>
                </a:gridCol>
                <a:gridCol w="2371121">
                  <a:extLst>
                    <a:ext uri="{9D8B030D-6E8A-4147-A177-3AD203B41FA5}">
                      <a16:colId xmlns:a16="http://schemas.microsoft.com/office/drawing/2014/main" val="4027792494"/>
                    </a:ext>
                  </a:extLst>
                </a:gridCol>
              </a:tblGrid>
              <a:tr h="138928">
                <a:tc>
                  <a:txBody>
                    <a:bodyPr/>
                    <a:lstStyle/>
                    <a:p>
                      <a:r>
                        <a:rPr lang="en-US" b="0" u="sng" dirty="0"/>
                        <a:t>Age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u="sng" dirty="0"/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u="sng" dirty="0"/>
                        <a:t>Percentage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0743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0 - 17 years (Minors)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4,740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390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/>
                        <a:t>18 - 44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6,030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14.8%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888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45 - 64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9,675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23.7%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218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/>
                        <a:t>65 - 74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9,187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985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/>
                        <a:t>75 - 84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7,140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17.5%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495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85+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4,109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0788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40,881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99754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A7BDCAC8-647A-A8C6-9463-C5332D9E0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07216"/>
              </p:ext>
            </p:extLst>
          </p:nvPr>
        </p:nvGraphicFramePr>
        <p:xfrm>
          <a:off x="6227742" y="1609862"/>
          <a:ext cx="5661611" cy="2926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88337">
                  <a:extLst>
                    <a:ext uri="{9D8B030D-6E8A-4147-A177-3AD203B41FA5}">
                      <a16:colId xmlns:a16="http://schemas.microsoft.com/office/drawing/2014/main" val="885691778"/>
                    </a:ext>
                  </a:extLst>
                </a:gridCol>
                <a:gridCol w="1154435">
                  <a:extLst>
                    <a:ext uri="{9D8B030D-6E8A-4147-A177-3AD203B41FA5}">
                      <a16:colId xmlns:a16="http://schemas.microsoft.com/office/drawing/2014/main" val="1635781182"/>
                    </a:ext>
                  </a:extLst>
                </a:gridCol>
                <a:gridCol w="2318839">
                  <a:extLst>
                    <a:ext uri="{9D8B030D-6E8A-4147-A177-3AD203B41FA5}">
                      <a16:colId xmlns:a16="http://schemas.microsoft.com/office/drawing/2014/main" val="22303566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u="sng" dirty="0"/>
                        <a:t>Age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u="sng" dirty="0"/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u="sng" dirty="0"/>
                        <a:t>Percentage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6591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0 – 17 years (Minors)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90,536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8324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18 – 44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119,688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14.3%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254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/>
                        <a:t>45 – 64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162,242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19.3%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639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/>
                        <a:t>65 – 74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176,875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21.1%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816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/>
                        <a:t>75 – 84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172,080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20.5%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790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/>
                        <a:t>85+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118,372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14.1%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1977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839,793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6148946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E1FB6782-6756-24A1-AE3D-3531A84CD5CF}"/>
              </a:ext>
            </a:extLst>
          </p:cNvPr>
          <p:cNvSpPr txBox="1"/>
          <p:nvPr/>
        </p:nvSpPr>
        <p:spPr>
          <a:xfrm>
            <a:off x="1346239" y="1091361"/>
            <a:ext cx="365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Sacramento County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40F5227F-80F6-E707-903C-F883FE0B61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64288" y="1100005"/>
            <a:ext cx="238851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Statewide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96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spc="0" dirty="0">
                <a:solidFill>
                  <a:srgbClr val="002060"/>
                </a:solidFill>
              </a:rPr>
              <a:t>Cultural and Language Special Skills Social Workers </a:t>
            </a:r>
            <a:r>
              <a:rPr lang="en-US" sz="4800" b="1" dirty="0">
                <a:solidFill>
                  <a:srgbClr val="002060"/>
                </a:solidFill>
              </a:rPr>
              <a:t>– </a:t>
            </a:r>
            <a:r>
              <a:rPr lang="en-US" sz="4800" b="1" spc="0" dirty="0">
                <a:solidFill>
                  <a:srgbClr val="002060"/>
                </a:solidFill>
              </a:rPr>
              <a:t>Sacramento County IHSS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933568" y="1748519"/>
            <a:ext cx="5808522" cy="43612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1200"/>
              </a:spcBef>
            </a:pPr>
            <a:endParaRPr lang="en-US" sz="1700" dirty="0"/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Armenian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Black/African American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Chinese (Cantonese and Mandarin)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Farsi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Hmong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Mien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Punjabi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Russian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Spanish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Vietnamese</a:t>
            </a:r>
          </a:p>
          <a:p>
            <a:pPr marL="0">
              <a:spcBef>
                <a:spcPts val="1200"/>
              </a:spcBef>
            </a:pPr>
            <a:endParaRPr lang="en-US" sz="2300" b="1" dirty="0"/>
          </a:p>
          <a:p>
            <a:pPr marL="0">
              <a:spcBef>
                <a:spcPts val="1200"/>
              </a:spcBef>
            </a:pPr>
            <a:endParaRPr lang="en-US" sz="1400" dirty="0"/>
          </a:p>
          <a:p>
            <a:pPr marL="0"/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D9378F-D5C0-1D33-E755-6C43A3AE1644}"/>
              </a:ext>
            </a:extLst>
          </p:cNvPr>
          <p:cNvSpPr txBox="1"/>
          <p:nvPr/>
        </p:nvSpPr>
        <p:spPr>
          <a:xfrm>
            <a:off x="933568" y="6309434"/>
            <a:ext cx="607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spcBef>
                <a:spcPts val="1200"/>
              </a:spcBef>
            </a:pPr>
            <a:r>
              <a:rPr lang="en-US" sz="1800" b="1" dirty="0">
                <a:solidFill>
                  <a:srgbClr val="002060"/>
                </a:solidFill>
              </a:rPr>
              <a:t>*</a:t>
            </a:r>
            <a:r>
              <a:rPr lang="en-US" sz="1800" dirty="0">
                <a:solidFill>
                  <a:srgbClr val="002060"/>
                </a:solidFill>
              </a:rPr>
              <a:t>Contracted Interpreter Services are utilized as necessary</a:t>
            </a:r>
          </a:p>
        </p:txBody>
      </p:sp>
      <p:pic>
        <p:nvPicPr>
          <p:cNvPr id="4" name="Picture 3" descr="multiple languages printed">
            <a:extLst>
              <a:ext uri="{FF2B5EF4-FFF2-40B4-BE49-F238E27FC236}">
                <a16:creationId xmlns:a16="http://schemas.microsoft.com/office/drawing/2014/main" id="{AD613304-0092-B610-1ED2-3D9BBC992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81753" y="2211582"/>
            <a:ext cx="5808521" cy="3201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60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individuals at a table discussing servic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33" y="5612443"/>
            <a:ext cx="7348429" cy="75221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n-lt"/>
              </a:rPr>
              <a:t>Assessment and Service Tasks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351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5ACB96C7F2C4580B06E8AC9FC6C7F" ma:contentTypeVersion="2" ma:contentTypeDescription="Create a new document." ma:contentTypeScope="" ma:versionID="9446c26df18eaada1a288506e1debda2">
  <xsd:schema xmlns:xsd="http://www.w3.org/2001/XMLSchema" xmlns:xs="http://www.w3.org/2001/XMLSchema" xmlns:p="http://schemas.microsoft.com/office/2006/metadata/properties" xmlns:ns1="http://schemas.microsoft.com/sharepoint/v3" xmlns:ns2="364717b0-ce7f-4dd4-9458-d204feae88ec" targetNamespace="http://schemas.microsoft.com/office/2006/metadata/properties" ma:root="true" ma:fieldsID="611f1855e6cf9ba30e2c011669a1ecd7" ns1:_="" ns2:_="">
    <xsd:import namespace="http://schemas.microsoft.com/sharepoint/v3"/>
    <xsd:import namespace="364717b0-ce7f-4dd4-9458-d204feae88e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717b0-ce7f-4dd4-9458-d204feae88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A378E2F-7D00-4A40-9EA3-657508CE4F56}"/>
</file>

<file path=customXml/itemProps2.xml><?xml version="1.0" encoding="utf-8"?>
<ds:datastoreItem xmlns:ds="http://schemas.openxmlformats.org/officeDocument/2006/customXml" ds:itemID="{6C80F34E-BD11-4321-BB9D-C50D99053479}"/>
</file>

<file path=customXml/itemProps3.xml><?xml version="1.0" encoding="utf-8"?>
<ds:datastoreItem xmlns:ds="http://schemas.openxmlformats.org/officeDocument/2006/customXml" ds:itemID="{DCC7DFF8-2D41-4AF8-A4B6-F807902403D8}"/>
</file>

<file path=docMetadata/LabelInfo.xml><?xml version="1.0" encoding="utf-8"?>
<clbl:labelList xmlns:clbl="http://schemas.microsoft.com/office/2020/mipLabelMetadata">
  <clbl:label id="{c13dd1c7-22d1-431c-a46c-2d140b414506}" enabled="1" method="Standard" siteId="{2b077431-a3b0-4b1c-bb77-f66a1132daa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924</Words>
  <Application>Microsoft Office PowerPoint</Application>
  <PresentationFormat>Widescreen</PresentationFormat>
  <Paragraphs>226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Meiryo</vt:lpstr>
      <vt:lpstr>Aptos</vt:lpstr>
      <vt:lpstr>Aptos Display</vt:lpstr>
      <vt:lpstr>Arial</vt:lpstr>
      <vt:lpstr>Calibri</vt:lpstr>
      <vt:lpstr>Times New Roman</vt:lpstr>
      <vt:lpstr>Tw Cen MT</vt:lpstr>
      <vt:lpstr>Office Theme</vt:lpstr>
      <vt:lpstr>In-Home Supportive  Services (IHSS)</vt:lpstr>
      <vt:lpstr>What is IHSS?</vt:lpstr>
      <vt:lpstr>Who does IHSS Serve?</vt:lpstr>
      <vt:lpstr>Applications and Referrals</vt:lpstr>
      <vt:lpstr>Program Demographics</vt:lpstr>
      <vt:lpstr>Demographics of IHSS</vt:lpstr>
      <vt:lpstr>Statewide</vt:lpstr>
      <vt:lpstr>Cultural and Language Special Skills Social Workers – Sacramento County IHSS</vt:lpstr>
      <vt:lpstr>Assessment and Service Tasks</vt:lpstr>
      <vt:lpstr>IHSS Authorized Services</vt:lpstr>
      <vt:lpstr>IHSS Needs Assessment</vt:lpstr>
      <vt:lpstr>Unauthorized Activities</vt:lpstr>
      <vt:lpstr>Alternative Resources to IHSS</vt:lpstr>
      <vt:lpstr>Roles and Responsibilities </vt:lpstr>
      <vt:lpstr>Recipient as Employer</vt:lpstr>
      <vt:lpstr>Care Provider as Employee</vt:lpstr>
      <vt:lpstr>Social Worker as Educator</vt:lpstr>
      <vt:lpstr>State of California Department of Social Services IHSS Resources and Regulations https://www.cdss.ca.gov/ </vt:lpstr>
    </vt:vector>
  </TitlesOfParts>
  <Company>County of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Aschwanden. Kori</dc:creator>
  <cp:lastModifiedBy>Aschwanden. Kori</cp:lastModifiedBy>
  <cp:revision>11</cp:revision>
  <dcterms:created xsi:type="dcterms:W3CDTF">2025-04-29T15:11:05Z</dcterms:created>
  <dcterms:modified xsi:type="dcterms:W3CDTF">2025-04-30T16:11:41Z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0x01010067B5ACB96C7F2C4580B06E8AC9FC6C7F</vt:lpwstr>
  </property>
</Properties>
</file>