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319" r:id="rId4"/>
    <p:sldId id="320" r:id="rId5"/>
    <p:sldId id="296" r:id="rId6"/>
    <p:sldId id="272" r:id="rId7"/>
    <p:sldId id="277" r:id="rId8"/>
    <p:sldId id="269" r:id="rId9"/>
    <p:sldId id="322" r:id="rId10"/>
    <p:sldId id="298" r:id="rId11"/>
    <p:sldId id="304" r:id="rId12"/>
    <p:sldId id="297" r:id="rId13"/>
    <p:sldId id="281" r:id="rId14"/>
    <p:sldId id="306" r:id="rId15"/>
    <p:sldId id="329" r:id="rId16"/>
    <p:sldId id="305" r:id="rId17"/>
    <p:sldId id="299" r:id="rId18"/>
    <p:sldId id="300" r:id="rId19"/>
    <p:sldId id="321" r:id="rId20"/>
    <p:sldId id="301" r:id="rId21"/>
    <p:sldId id="271" r:id="rId22"/>
    <p:sldId id="274" r:id="rId23"/>
    <p:sldId id="276" r:id="rId24"/>
    <p:sldId id="302" r:id="rId25"/>
    <p:sldId id="310" r:id="rId26"/>
    <p:sldId id="275" r:id="rId27"/>
    <p:sldId id="283" r:id="rId28"/>
    <p:sldId id="295" r:id="rId29"/>
    <p:sldId id="307" r:id="rId30"/>
    <p:sldId id="309" r:id="rId31"/>
    <p:sldId id="316" r:id="rId32"/>
    <p:sldId id="317" r:id="rId33"/>
    <p:sldId id="318" r:id="rId34"/>
    <p:sldId id="331" r:id="rId35"/>
    <p:sldId id="308" r:id="rId36"/>
    <p:sldId id="311" r:id="rId37"/>
    <p:sldId id="312" r:id="rId38"/>
    <p:sldId id="323" r:id="rId39"/>
    <p:sldId id="324" r:id="rId40"/>
    <p:sldId id="325" r:id="rId41"/>
    <p:sldId id="326" r:id="rId42"/>
    <p:sldId id="327" r:id="rId43"/>
    <p:sldId id="330" r:id="rId44"/>
    <p:sldId id="313" r:id="rId45"/>
    <p:sldId id="332" r:id="rId46"/>
    <p:sldId id="333" r:id="rId47"/>
    <p:sldId id="334" r:id="rId4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BD2AA3-1688-49A4-8AD9-EF660D3DF8D9}" v="103" dt="2025-02-24T18:08:39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90" autoAdjust="0"/>
    <p:restoredTop sz="86364" autoAdjust="0"/>
  </p:normalViewPr>
  <p:slideViewPr>
    <p:cSldViewPr>
      <p:cViewPr varScale="1">
        <p:scale>
          <a:sx n="55" d="100"/>
          <a:sy n="55" d="100"/>
        </p:scale>
        <p:origin x="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notesViewPr>
    <p:cSldViewPr>
      <p:cViewPr>
        <p:scale>
          <a:sx n="100" d="100"/>
          <a:sy n="100" d="100"/>
        </p:scale>
        <p:origin x="-19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B99D2-5FC5-4828-83F0-2D22E2D3F7C8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0D8CA-A57F-4C52-B5C1-5617153AA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150BF-3090-407B-BBDF-0BC811B40E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C710A-4DCF-4840-8529-7F0EDB337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3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ILCs</a:t>
            </a:r>
            <a:r>
              <a:rPr lang="en-US" baseline="0" dirty="0"/>
              <a:t> and role in disability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28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Public inclusion</a:t>
            </a:r>
            <a:r>
              <a:rPr lang="en-US" baseline="0" dirty="0"/>
              <a:t> and vote but must be chaired by DAC member.</a:t>
            </a:r>
          </a:p>
          <a:p>
            <a:r>
              <a:rPr lang="en-US" baseline="0" dirty="0"/>
              <a:t>PAST - </a:t>
            </a:r>
            <a:r>
              <a:rPr lang="en-US" dirty="0"/>
              <a:t>Employment subcommittee, public</a:t>
            </a:r>
            <a:r>
              <a:rPr lang="en-US" baseline="0" dirty="0"/>
              <a:t> outreach subcommittee</a:t>
            </a:r>
            <a:endParaRPr lang="en-US" dirty="0"/>
          </a:p>
          <a:p>
            <a:r>
              <a:rPr lang="en-US" dirty="0"/>
              <a:t>Task</a:t>
            </a:r>
            <a:r>
              <a:rPr lang="en-US" baseline="0" dirty="0"/>
              <a:t> forces by laws, recruitment, monthly meetings not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53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Meeting materials</a:t>
            </a:r>
            <a:r>
              <a:rPr lang="en-US" baseline="0" dirty="0"/>
              <a:t> – must be accessible</a:t>
            </a:r>
          </a:p>
          <a:p>
            <a:r>
              <a:rPr lang="en-US" baseline="0" dirty="0"/>
              <a:t>Public Comment – Brown Act</a:t>
            </a:r>
          </a:p>
          <a:p>
            <a:r>
              <a:rPr lang="en-US" baseline="0" dirty="0"/>
              <a:t>Prep for guest presenters – focus on access</a:t>
            </a:r>
          </a:p>
          <a:p>
            <a:r>
              <a:rPr lang="en-US" baseline="0" dirty="0"/>
              <a:t>Chair = traffic cop</a:t>
            </a:r>
          </a:p>
          <a:p>
            <a:r>
              <a:rPr lang="en-US" baseline="0" dirty="0" err="1"/>
              <a:t>Unfin</a:t>
            </a:r>
            <a:r>
              <a:rPr lang="en-US" baseline="0" dirty="0"/>
              <a:t>/New – opportunity for members to revisit or bring up topics – limited </a:t>
            </a:r>
            <a:r>
              <a:rPr lang="en-US" baseline="0" dirty="0" err="1"/>
              <a:t>disucssion</a:t>
            </a:r>
            <a:endParaRPr lang="en-US" dirty="0"/>
          </a:p>
          <a:p>
            <a:r>
              <a:rPr lang="en-US" dirty="0"/>
              <a:t>Announcements – share prior to</a:t>
            </a:r>
            <a:r>
              <a:rPr lang="en-US" baseline="0" dirty="0"/>
              <a:t> include in meeting packet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Motion as stated by chair is what is debated, so must be accurate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reply</a:t>
            </a:r>
            <a:r>
              <a:rPr lang="en-US" baseline="0" dirty="0"/>
              <a:t> all ATTY general opinion re accommodations, exemptions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3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6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Prepare motions in advance, in writing?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4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28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13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BOS Resolution document</a:t>
            </a:r>
          </a:p>
          <a:p>
            <a:r>
              <a:rPr lang="en-US" dirty="0"/>
              <a:t>Previous names</a:t>
            </a:r>
            <a:r>
              <a:rPr lang="en-US" baseline="0" dirty="0"/>
              <a:t> committee for persons with disabilities, advisory committee for the handicapped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5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Residency</a:t>
            </a:r>
            <a:r>
              <a:rPr lang="en-US" baseline="0" dirty="0"/>
              <a:t> or working in Sac County, including cities in the county</a:t>
            </a:r>
          </a:p>
          <a:p>
            <a:r>
              <a:rPr lang="en-US" baseline="0" dirty="0"/>
              <a:t>Cross disability perspective  - more later</a:t>
            </a:r>
          </a:p>
          <a:p>
            <a:r>
              <a:rPr lang="en-US" baseline="0" dirty="0"/>
              <a:t>Attendance requirements for subcommittees </a:t>
            </a:r>
          </a:p>
          <a:p>
            <a:r>
              <a:rPr lang="en-US" baseline="0" dirty="0"/>
              <a:t>Importance of Subcommittee participation</a:t>
            </a:r>
          </a:p>
          <a:p>
            <a:r>
              <a:rPr lang="en-US" baseline="0" dirty="0"/>
              <a:t>HSCC or First 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or discussion?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29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 Self Evaluation and Transition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51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710A-4DCF-4840-8529-7F0EDB33728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6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2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925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81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9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58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2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0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1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4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2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7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87D99DC-4366-4A83-86DE-7F14A705D1C7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E925257-7611-435F-A7F9-64A237101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18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county.gov/Pages/ADA-Self-Evaluation-Transition-Plan.asp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county.net/CountyDepartments/OrganizationChart/Pages/default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CSNPPf7Bxj8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DAC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96200" cy="2514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What You Need To Know To Be An Effective Member Of The </a:t>
            </a:r>
          </a:p>
          <a:p>
            <a:r>
              <a:rPr lang="en-US" dirty="0">
                <a:solidFill>
                  <a:schemeClr val="tx1"/>
                </a:solidFill>
              </a:rPr>
              <a:t>Sacramento County </a:t>
            </a:r>
          </a:p>
          <a:p>
            <a:r>
              <a:rPr lang="en-US" dirty="0">
                <a:solidFill>
                  <a:schemeClr val="tx1"/>
                </a:solidFill>
              </a:rPr>
              <a:t>Disability Advisory Commission</a:t>
            </a:r>
          </a:p>
          <a:p>
            <a:r>
              <a:rPr lang="en-US" dirty="0">
                <a:solidFill>
                  <a:schemeClr val="tx1"/>
                </a:solidFill>
              </a:rPr>
              <a:t>2025 DRAFT</a:t>
            </a:r>
          </a:p>
        </p:txBody>
      </p:sp>
      <p:pic>
        <p:nvPicPr>
          <p:cNvPr id="4" name="Picture 3" descr="Graphic depicting people with disabiliti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0" y="304677"/>
            <a:ext cx="7950820" cy="34384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DAC Structure &amp; Membership – Questions &amp; Discussion</a:t>
            </a:r>
          </a:p>
        </p:txBody>
      </p:sp>
      <p:pic>
        <p:nvPicPr>
          <p:cNvPr id="4" name="Content Placeholder 3" descr="graphic of people sitting at a round tabl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69" y="2410619"/>
            <a:ext cx="3810000" cy="3181350"/>
          </a:xfrm>
        </p:spPr>
      </p:pic>
    </p:spTree>
    <p:extLst>
      <p:ext uri="{BB962C8B-B14F-4D97-AF65-F5344CB8AC3E}">
        <p14:creationId xmlns:p14="http://schemas.microsoft.com/office/powerpoint/2010/main" val="418967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DAC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Advise the Board of Supervisors on issues pertaining to the disability community and relating to the County’s compliance with laws and regulations</a:t>
            </a:r>
          </a:p>
        </p:txBody>
      </p:sp>
    </p:spTree>
    <p:extLst>
      <p:ext uri="{BB962C8B-B14F-4D97-AF65-F5344CB8AC3E}">
        <p14:creationId xmlns:p14="http://schemas.microsoft.com/office/powerpoint/2010/main" val="264410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b="1" dirty="0"/>
              <a:t>How Do We Advise?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8768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600" dirty="0"/>
              <a:t>Chiefs of Staff, County Department heads, Ex-Officio members, County Executive Office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Public and written testimony, briefings, meetings or working groups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Through Disability Compliance Office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Self Evaluation &amp; Transition Plan</a:t>
            </a:r>
          </a:p>
          <a:p>
            <a:pPr>
              <a:spcAft>
                <a:spcPts val="18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910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58874"/>
          </a:xfrm>
        </p:spPr>
        <p:txBody>
          <a:bodyPr/>
          <a:lstStyle/>
          <a:p>
            <a:r>
              <a:rPr lang="en-US" b="1" dirty="0"/>
              <a:t>Cross-Disability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652963"/>
          </a:xfrm>
        </p:spPr>
        <p:txBody>
          <a:bodyPr>
            <a:normAutofit/>
          </a:bodyPr>
          <a:lstStyle/>
          <a:p>
            <a:r>
              <a:rPr lang="en-US" sz="3600" dirty="0"/>
              <a:t>Frequent Barriers, Accessibility Features, Accommodations, Modifications</a:t>
            </a:r>
          </a:p>
          <a:p>
            <a:pPr lvl="1"/>
            <a:r>
              <a:rPr lang="en-US" sz="3600" dirty="0"/>
              <a:t>  Facilities		</a:t>
            </a:r>
          </a:p>
          <a:p>
            <a:pPr lvl="1"/>
            <a:r>
              <a:rPr lang="en-US" sz="3600" dirty="0"/>
              <a:t>  Transportation</a:t>
            </a:r>
          </a:p>
          <a:p>
            <a:pPr lvl="1"/>
            <a:r>
              <a:rPr lang="en-US" sz="3600" dirty="0"/>
              <a:t>  Communication </a:t>
            </a:r>
          </a:p>
          <a:p>
            <a:pPr lvl="1">
              <a:spcAft>
                <a:spcPts val="1200"/>
              </a:spcAft>
            </a:pPr>
            <a:r>
              <a:rPr lang="en-US" sz="3600" dirty="0"/>
              <a:t>  Programs  &amp; Services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Common Characteristics, Coping Strategies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58874"/>
          </a:xfrm>
        </p:spPr>
        <p:txBody>
          <a:bodyPr/>
          <a:lstStyle/>
          <a:p>
            <a:r>
              <a:rPr lang="en-US" b="1" dirty="0"/>
              <a:t>What Laws &amp; Regulations?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58150" cy="4881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Americans with Disabilities Act (ADA)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Rehabilitation Act Section 504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California Building Code Title 24 Chapter 11B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California Fair Employment &amp; Housing Act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California Unruh Act &amp; Disabled Persons Act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Brown Act (CA Gov’t. Code 54950 et. seq.</a:t>
            </a:r>
          </a:p>
        </p:txBody>
      </p:sp>
    </p:spTree>
    <p:extLst>
      <p:ext uri="{BB962C8B-B14F-4D97-AF65-F5344CB8AC3E}">
        <p14:creationId xmlns:p14="http://schemas.microsoft.com/office/powerpoint/2010/main" val="176085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3938-9AE5-7206-74F9-3EF0F03F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 Mission – Questions  and Discussion</a:t>
            </a:r>
          </a:p>
        </p:txBody>
      </p:sp>
      <p:pic>
        <p:nvPicPr>
          <p:cNvPr id="13" name="Content Placeholder 12" descr="photo of woman with service dog and white cane crossing street">
            <a:extLst>
              <a:ext uri="{FF2B5EF4-FFF2-40B4-BE49-F238E27FC236}">
                <a16:creationId xmlns:a16="http://schemas.microsoft.com/office/drawing/2014/main" id="{22322594-DB00-4183-EC4A-0FCBB5392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65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75305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DAC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lvl="0">
              <a:spcAft>
                <a:spcPts val="2400"/>
              </a:spcAft>
            </a:pPr>
            <a:r>
              <a:rPr lang="en-US" sz="3600" dirty="0"/>
              <a:t>#1 Review services, programs, facilities and employment </a:t>
            </a:r>
          </a:p>
          <a:p>
            <a:pPr lvl="0"/>
            <a:r>
              <a:rPr lang="en-US" sz="3600" dirty="0"/>
              <a:t>#2 Review relevant County policies, guidelines, procedures, reports and State or Federal legislation </a:t>
            </a:r>
          </a:p>
        </p:txBody>
      </p:sp>
    </p:spTree>
    <p:extLst>
      <p:ext uri="{BB962C8B-B14F-4D97-AF65-F5344CB8AC3E}">
        <p14:creationId xmlns:p14="http://schemas.microsoft.com/office/powerpoint/2010/main" val="85450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DAC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21" y="1905000"/>
            <a:ext cx="7675350" cy="435133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2400"/>
              </a:spcAft>
            </a:pPr>
            <a:r>
              <a:rPr lang="en-US" sz="3600" dirty="0"/>
              <a:t>#3 Liaison with Community Groups</a:t>
            </a:r>
          </a:p>
          <a:p>
            <a:pPr lvl="2">
              <a:spcAft>
                <a:spcPts val="1800"/>
              </a:spcAft>
            </a:pPr>
            <a:r>
              <a:rPr lang="en-US" sz="3200" dirty="0"/>
              <a:t>Resources for Independent Living</a:t>
            </a:r>
          </a:p>
          <a:p>
            <a:pPr lvl="2">
              <a:spcAft>
                <a:spcPts val="1800"/>
              </a:spcAft>
            </a:pPr>
            <a:r>
              <a:rPr lang="en-US" sz="3200" dirty="0"/>
              <a:t>NorCal Services </a:t>
            </a:r>
          </a:p>
          <a:p>
            <a:pPr lvl="2">
              <a:spcAft>
                <a:spcPts val="1800"/>
              </a:spcAft>
            </a:pPr>
            <a:r>
              <a:rPr lang="en-US" sz="3200" dirty="0"/>
              <a:t>CA Council Blind</a:t>
            </a:r>
          </a:p>
          <a:p>
            <a:pPr lvl="2">
              <a:spcAft>
                <a:spcPts val="1800"/>
              </a:spcAft>
            </a:pPr>
            <a:r>
              <a:rPr lang="en-US" sz="3200" dirty="0"/>
              <a:t>Society </a:t>
            </a:r>
            <a:r>
              <a:rPr lang="en-US" sz="3200" dirty="0" err="1"/>
              <a:t>bline</a:t>
            </a:r>
            <a:endParaRPr lang="en-US" sz="3200" dirty="0"/>
          </a:p>
          <a:p>
            <a:pPr lvl="2">
              <a:spcAft>
                <a:spcPts val="1800"/>
              </a:spcAft>
            </a:pPr>
            <a:r>
              <a:rPr lang="en-US" sz="3200" dirty="0"/>
              <a:t>Empowerment Park – Sac. Parks Foundation</a:t>
            </a:r>
          </a:p>
          <a:p>
            <a:pPr lvl="2">
              <a:spcAft>
                <a:spcPts val="1800"/>
              </a:spcAft>
            </a:pPr>
            <a:r>
              <a:rPr lang="en-US" sz="3200" dirty="0"/>
              <a:t>Independence Field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347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/>
          <a:lstStyle/>
          <a:p>
            <a:r>
              <a:rPr lang="en-US" b="1" dirty="0"/>
              <a:t>DAC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600" dirty="0"/>
              <a:t>#4 Task Forces and Subcommittees</a:t>
            </a:r>
          </a:p>
          <a:p>
            <a:pPr lvl="1"/>
            <a:r>
              <a:rPr lang="en-US" sz="3600" dirty="0"/>
              <a:t>    Current standing Subcommittees</a:t>
            </a:r>
          </a:p>
          <a:p>
            <a:pPr lvl="3"/>
            <a:r>
              <a:rPr lang="en-US" sz="3200" dirty="0"/>
              <a:t>Physical Access</a:t>
            </a:r>
          </a:p>
          <a:p>
            <a:pPr lvl="3"/>
            <a:r>
              <a:rPr lang="en-US" sz="3200" dirty="0"/>
              <a:t>Programs and Services Access</a:t>
            </a:r>
          </a:p>
          <a:p>
            <a:pPr lvl="3">
              <a:spcAft>
                <a:spcPts val="1800"/>
              </a:spcAft>
            </a:pPr>
            <a:r>
              <a:rPr lang="en-US" sz="3200" dirty="0"/>
              <a:t>Housing (inactive)</a:t>
            </a:r>
          </a:p>
          <a:p>
            <a:pPr marL="857250" lvl="1" indent="-457200">
              <a:spcAft>
                <a:spcPts val="1800"/>
              </a:spcAft>
            </a:pPr>
            <a:r>
              <a:rPr lang="en-US" sz="3600" dirty="0"/>
              <a:t>Task Forces – Topic or project specific</a:t>
            </a:r>
          </a:p>
          <a:p>
            <a:pPr marL="514350" indent="-457200"/>
            <a:r>
              <a:rPr lang="en-US" sz="3600" dirty="0"/>
              <a:t>#5 Annual Legislative Policy</a:t>
            </a:r>
          </a:p>
        </p:txBody>
      </p:sp>
    </p:spTree>
    <p:extLst>
      <p:ext uri="{BB962C8B-B14F-4D97-AF65-F5344CB8AC3E}">
        <p14:creationId xmlns:p14="http://schemas.microsoft.com/office/powerpoint/2010/main" val="2576406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/>
          <a:lstStyle/>
          <a:p>
            <a:r>
              <a:rPr lang="en-US" b="1" dirty="0"/>
              <a:t>Recent and Ongoing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006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Coivd-19 Testing/Vaccination Sites and Services, improved coordination with Public Health</a:t>
            </a:r>
          </a:p>
          <a:p>
            <a:pPr>
              <a:spcAft>
                <a:spcPts val="600"/>
              </a:spcAft>
            </a:pPr>
            <a:r>
              <a:rPr lang="en-US" dirty="0"/>
              <a:t>DAC Annual Report 2021-22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Department of Technology – Accessibility Team, additional resources for staff training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Airports – ADA Self Evaluation and Transition Plan, terminal accessibility improvements, strengthened collaboration and coordination on construction projects, other updates</a:t>
            </a:r>
          </a:p>
          <a:p>
            <a:pPr>
              <a:spcAft>
                <a:spcPts val="600"/>
              </a:spcAft>
            </a:pPr>
            <a:r>
              <a:rPr lang="en-US" dirty="0"/>
              <a:t>Behavioral Health Services – Community response teams, Outpatient services, Cultural Competency, training</a:t>
            </a:r>
          </a:p>
          <a:p>
            <a:pPr>
              <a:spcAft>
                <a:spcPts val="600"/>
              </a:spcAft>
            </a:pPr>
            <a:r>
              <a:rPr lang="en-US" dirty="0"/>
              <a:t>Emergency Evacuation and Sheltering</a:t>
            </a:r>
          </a:p>
          <a:p>
            <a:pPr>
              <a:spcAft>
                <a:spcPts val="600"/>
              </a:spcAft>
            </a:pPr>
            <a:r>
              <a:rPr lang="en-US" dirty="0"/>
              <a:t>Voting Machines, Ballots and Polling Places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8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6400"/>
            <a:ext cx="8058150" cy="44497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DAC Mission, Structure and Membership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Responsibilities and Activities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Legal and Procedural Requirements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Effective and Accessible Meetings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Organization of County Government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Sacramento County Demographics and Information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83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DAC Responsibilities &amp; Activities – Questions &amp; Discussion</a:t>
            </a:r>
          </a:p>
        </p:txBody>
      </p:sp>
      <p:pic>
        <p:nvPicPr>
          <p:cNvPr id="6" name="Content Placeholder 5" descr="graphic of people talking with thought bubbles over their head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82403"/>
            <a:ext cx="7675562" cy="3837781"/>
          </a:xfrm>
        </p:spPr>
      </p:pic>
    </p:spTree>
    <p:extLst>
      <p:ext uri="{BB962C8B-B14F-4D97-AF65-F5344CB8AC3E}">
        <p14:creationId xmlns:p14="http://schemas.microsoft.com/office/powerpoint/2010/main" val="2207476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382000" cy="1325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Legal &amp; Procedural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</a:pPr>
            <a:r>
              <a:rPr lang="en-US" sz="3200" dirty="0"/>
              <a:t>Meeting Materials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Public Comment – Specific Legal Requirements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Guest Presenters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Questions – through the Chair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Unfinished and New Business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Community Announcements and DAC Member Comments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7"/>
            <a:ext cx="8153400" cy="930274"/>
          </a:xfrm>
        </p:spPr>
        <p:txBody>
          <a:bodyPr/>
          <a:lstStyle/>
          <a:p>
            <a:r>
              <a:rPr lang="en-US" b="1" dirty="0"/>
              <a:t>Robert’s Rules of Order - 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952999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  <a:buNone/>
            </a:pPr>
            <a:r>
              <a:rPr lang="en-US" sz="3600" dirty="0"/>
              <a:t>1.  Member recognized by Chair, makes motion</a:t>
            </a:r>
          </a:p>
          <a:p>
            <a:pPr>
              <a:spcAft>
                <a:spcPts val="1200"/>
              </a:spcAft>
              <a:buNone/>
            </a:pPr>
            <a:r>
              <a:rPr lang="en-US" sz="3600" dirty="0"/>
              <a:t>2.  Another member seconds motion</a:t>
            </a:r>
          </a:p>
          <a:p>
            <a:pPr>
              <a:spcAft>
                <a:spcPts val="1200"/>
              </a:spcAft>
              <a:buNone/>
            </a:pPr>
            <a:r>
              <a:rPr lang="en-US" sz="3600" dirty="0"/>
              <a:t>3.  Chair restates motion, calls for discussion</a:t>
            </a:r>
          </a:p>
          <a:p>
            <a:pPr>
              <a:spcAft>
                <a:spcPts val="1200"/>
              </a:spcAft>
              <a:buNone/>
            </a:pPr>
            <a:r>
              <a:rPr lang="en-US" sz="3600" dirty="0"/>
              <a:t>4.  Members debate motion, </a:t>
            </a:r>
            <a:r>
              <a:rPr lang="en-US" sz="3600" u="sng" dirty="0"/>
              <a:t>through the Chair</a:t>
            </a:r>
          </a:p>
          <a:p>
            <a:pPr>
              <a:spcAft>
                <a:spcPts val="1200"/>
              </a:spcAft>
              <a:buNone/>
            </a:pPr>
            <a:r>
              <a:rPr lang="en-US" sz="3600" dirty="0"/>
              <a:t>5.  May call for amendment (insert, strikeout)</a:t>
            </a:r>
          </a:p>
          <a:p>
            <a:pPr>
              <a:spcAft>
                <a:spcPts val="1200"/>
              </a:spcAft>
              <a:buNone/>
            </a:pPr>
            <a:r>
              <a:rPr lang="en-US" sz="3600" dirty="0"/>
              <a:t>6.  Call for vote – Ayes, Nays, Abstentions</a:t>
            </a:r>
          </a:p>
          <a:p>
            <a:pPr>
              <a:spcAft>
                <a:spcPts val="1200"/>
              </a:spcAft>
              <a:buNone/>
            </a:pPr>
            <a:r>
              <a:rPr lang="en-US" sz="3600" dirty="0"/>
              <a:t>7.  Chair announces results for the record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Brown Act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/>
          </a:bodyPr>
          <a:lstStyle/>
          <a:p>
            <a:pPr lvl="1">
              <a:spcAft>
                <a:spcPts val="1800"/>
              </a:spcAft>
            </a:pPr>
            <a:r>
              <a:rPr lang="en-US" sz="3600" dirty="0"/>
              <a:t>Requires Open, Transparent Accessible Public Meetings</a:t>
            </a:r>
          </a:p>
          <a:p>
            <a:pPr lvl="1">
              <a:spcAft>
                <a:spcPts val="1800"/>
              </a:spcAft>
            </a:pPr>
            <a:r>
              <a:rPr lang="en-US" sz="3600" dirty="0"/>
              <a:t>Remote or Teleconferenced Meetings - Updates</a:t>
            </a:r>
          </a:p>
          <a:p>
            <a:pPr lvl="1">
              <a:spcAft>
                <a:spcPts val="1800"/>
              </a:spcAft>
            </a:pPr>
            <a:r>
              <a:rPr lang="en-US" sz="3600" dirty="0"/>
              <a:t>Communication between members outside of meetings (serial meetings)</a:t>
            </a:r>
          </a:p>
          <a:p>
            <a:pPr lvl="1">
              <a:spcAft>
                <a:spcPts val="600"/>
              </a:spcAft>
            </a:pP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Legal &amp; Procedural Requirements – Questions &amp; Discussion</a:t>
            </a:r>
          </a:p>
        </p:txBody>
      </p:sp>
      <p:pic>
        <p:nvPicPr>
          <p:cNvPr id="3" name="Picture 2" descr="febrero 2012 ~ Irradiando -- Club de Radio San Marc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2438400"/>
            <a:ext cx="3886200" cy="3127248"/>
          </a:xfrm>
          <a:prstGeom prst="rect">
            <a:avLst/>
          </a:prstGeom>
        </p:spPr>
      </p:pic>
      <p:sp>
        <p:nvSpPr>
          <p:cNvPr id="5" name="Content Placeholder 4" descr="image of judge's ga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57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Effective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  Attendance and Timeliness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  Quorum – </a:t>
            </a:r>
            <a:r>
              <a:rPr lang="en-US" sz="3200" dirty="0" err="1"/>
              <a:t>vitual</a:t>
            </a:r>
            <a:r>
              <a:rPr lang="en-US" sz="3200" dirty="0"/>
              <a:t> attendance doesn’t count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  At least half the meeting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  Reviewed quarterly by Executive Committee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  By-Laws -  Illness or leave of absence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AG Opinion</a:t>
            </a:r>
          </a:p>
        </p:txBody>
      </p:sp>
    </p:spTree>
    <p:extLst>
      <p:ext uri="{BB962C8B-B14F-4D97-AF65-F5344CB8AC3E}">
        <p14:creationId xmlns:p14="http://schemas.microsoft.com/office/powerpoint/2010/main" val="587751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/>
          </a:bodyPr>
          <a:lstStyle/>
          <a:p>
            <a:r>
              <a:rPr lang="en-US" b="1" dirty="0"/>
              <a:t>Meeting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876800"/>
          </a:xfrm>
        </p:spPr>
        <p:txBody>
          <a:bodyPr>
            <a:normAutofit/>
          </a:bodyPr>
          <a:lstStyle/>
          <a:p>
            <a:endParaRPr lang="en-US" sz="900" dirty="0"/>
          </a:p>
          <a:p>
            <a:pPr>
              <a:spcAft>
                <a:spcPts val="1800"/>
              </a:spcAft>
            </a:pPr>
            <a:r>
              <a:rPr lang="en-US" sz="3600" dirty="0"/>
              <a:t>Wait to be recognized by Chair to make motion, comment or ask questions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State name first – not all can voice-identify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Be aware of time delays between spoken word/interpreters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Agenda items timed – keep comments or questions brief, concise, on topic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Meeting Courtesies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690689"/>
            <a:ext cx="7675350" cy="448627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</a:pPr>
            <a:r>
              <a:rPr lang="en-US" sz="3600" dirty="0"/>
              <a:t>Be prepared - review materials prior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Guest presentations – be a good listener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Engage and ask questions – be concise and focus on accessibility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Avoid noise distractions like shuffling papers, keyboard clicks, offline discussion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During remote meetings, be aware of background noise and scenery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5625"/>
            <a:ext cx="8382000" cy="4351338"/>
          </a:xfrm>
        </p:spPr>
        <p:txBody>
          <a:bodyPr>
            <a:normAutofit/>
          </a:bodyPr>
          <a:lstStyle/>
          <a:p>
            <a:pPr lvl="1">
              <a:spcAft>
                <a:spcPts val="1800"/>
              </a:spcAft>
            </a:pPr>
            <a:r>
              <a:rPr lang="en-US" sz="3600" dirty="0"/>
              <a:t>Be prepared to do some work behind the scenes, above and beyond meetings</a:t>
            </a:r>
          </a:p>
          <a:p>
            <a:pPr lvl="1">
              <a:spcAft>
                <a:spcPts val="1800"/>
              </a:spcAft>
            </a:pPr>
            <a:r>
              <a:rPr lang="en-US" sz="3600" dirty="0"/>
              <a:t>Sharing information with members</a:t>
            </a:r>
          </a:p>
          <a:p>
            <a:pPr lvl="2">
              <a:spcAft>
                <a:spcPts val="1800"/>
              </a:spcAft>
            </a:pPr>
            <a:r>
              <a:rPr lang="en-US" sz="3200" dirty="0"/>
              <a:t>Through the DCO</a:t>
            </a:r>
          </a:p>
          <a:p>
            <a:pPr lvl="2">
              <a:spcAft>
                <a:spcPts val="1800"/>
              </a:spcAft>
            </a:pPr>
            <a:r>
              <a:rPr lang="en-US" sz="3200" dirty="0"/>
              <a:t>Emails and documents must be accessible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Effective &amp; Accessible Meetings – Questions &amp; Discussion</a:t>
            </a:r>
          </a:p>
        </p:txBody>
      </p:sp>
      <p:pic>
        <p:nvPicPr>
          <p:cNvPr id="9" name="Picture 8" descr="Meeting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7" y="1891249"/>
            <a:ext cx="5714286" cy="4285714"/>
          </a:xfrm>
          <a:prstGeom prst="rect">
            <a:avLst/>
          </a:prstGeom>
        </p:spPr>
      </p:pic>
      <p:sp>
        <p:nvSpPr>
          <p:cNvPr id="13" name="Content Placeholder 12" descr="graphic of people sitting at a round tble putting a jigsaw puzzle together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447800"/>
            <a:ext cx="7675350" cy="4876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Gene Lozano (Chair)– 1978</a:t>
            </a:r>
          </a:p>
          <a:p>
            <a:pPr>
              <a:spcAft>
                <a:spcPts val="600"/>
              </a:spcAft>
            </a:pPr>
            <a:r>
              <a:rPr lang="en-US" dirty="0"/>
              <a:t>Reggie Nelson – 1998</a:t>
            </a:r>
          </a:p>
          <a:p>
            <a:pPr>
              <a:spcAft>
                <a:spcPts val="600"/>
              </a:spcAft>
            </a:pPr>
            <a:r>
              <a:rPr lang="en-US" dirty="0"/>
              <a:t>Randy Hicks – 2002</a:t>
            </a:r>
          </a:p>
          <a:p>
            <a:pPr>
              <a:spcAft>
                <a:spcPts val="600"/>
              </a:spcAft>
            </a:pPr>
            <a:r>
              <a:rPr lang="en-US" dirty="0"/>
              <a:t>Patty Gainer - 2019</a:t>
            </a:r>
          </a:p>
          <a:p>
            <a:pPr>
              <a:spcAft>
                <a:spcPts val="600"/>
              </a:spcAft>
            </a:pPr>
            <a:r>
              <a:rPr lang="en-US" dirty="0"/>
              <a:t>Kathy Sachen (Vice Chair)– 2021</a:t>
            </a:r>
            <a:endParaRPr lang="en-US" u="sng" dirty="0"/>
          </a:p>
          <a:p>
            <a:pPr>
              <a:spcAft>
                <a:spcPts val="600"/>
              </a:spcAft>
            </a:pPr>
            <a:r>
              <a:rPr lang="en-US" dirty="0"/>
              <a:t>Angela Talent – 2021</a:t>
            </a:r>
          </a:p>
          <a:p>
            <a:pPr>
              <a:spcAft>
                <a:spcPts val="600"/>
              </a:spcAft>
            </a:pPr>
            <a:r>
              <a:rPr lang="en-US" dirty="0"/>
              <a:t>Dustin Knott- 2023</a:t>
            </a:r>
          </a:p>
          <a:p>
            <a:pPr>
              <a:spcAft>
                <a:spcPts val="600"/>
              </a:spcAft>
            </a:pPr>
            <a:r>
              <a:rPr lang="en-US" dirty="0"/>
              <a:t>Yetta Brown – 2024</a:t>
            </a:r>
          </a:p>
          <a:p>
            <a:pPr>
              <a:spcAft>
                <a:spcPts val="600"/>
              </a:spcAft>
            </a:pPr>
            <a:r>
              <a:rPr lang="en-US" dirty="0"/>
              <a:t>Tremmel Watson - 2025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DAC Voting Members</a:t>
            </a:r>
          </a:p>
        </p:txBody>
      </p:sp>
    </p:spTree>
    <p:extLst>
      <p:ext uri="{BB962C8B-B14F-4D97-AF65-F5344CB8AC3E}">
        <p14:creationId xmlns:p14="http://schemas.microsoft.com/office/powerpoint/2010/main" val="6371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134350" cy="77787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ADA Self Evaluation &amp; Transition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16062"/>
            <a:ext cx="7675350" cy="43513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3200" dirty="0">
                <a:cs typeface="Arial" panose="020B0604020202020204" pitchFamily="34" charset="0"/>
              </a:rPr>
              <a:t>Self-Evaluation Conducted Regarding Access to County Programs, Services, &amp; Activities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3200" dirty="0">
                <a:cs typeface="Arial" charset="0"/>
              </a:rPr>
              <a:t>ADA Compliance Surveys of Built Environment</a:t>
            </a:r>
          </a:p>
          <a:p>
            <a:pPr marL="857250" lvl="1" indent="-457200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altLang="en-US" sz="3200" dirty="0">
                <a:cs typeface="Arial" charset="0"/>
              </a:rPr>
              <a:t>County Buildings &amp; Facilities</a:t>
            </a:r>
          </a:p>
          <a:p>
            <a:pPr marL="857250" lvl="1" indent="-457200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altLang="en-US" sz="3200" dirty="0">
                <a:cs typeface="Arial" charset="0"/>
              </a:rPr>
              <a:t>Public Right of Way (Streets/Sidewalks/Bus Stops)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3200" dirty="0">
                <a:cs typeface="Arial" charset="0"/>
              </a:rPr>
              <a:t>April 21, 2020: Board Established and Adopted ADA Transition Plan</a:t>
            </a:r>
          </a:p>
          <a:p>
            <a:endParaRPr lang="en-US" altLang="en-US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03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592262"/>
            <a:ext cx="7675350" cy="4351338"/>
          </a:xfrm>
        </p:spPr>
        <p:txBody>
          <a:bodyPr>
            <a:noAutofit/>
          </a:bodyPr>
          <a:lstStyle/>
          <a:p>
            <a:r>
              <a:rPr lang="en-US" sz="2800" b="1" dirty="0"/>
              <a:t>Buildings and Facilities - 149 Facilities Surveyed</a:t>
            </a:r>
          </a:p>
          <a:p>
            <a:r>
              <a:rPr lang="en-US" sz="2800" b="1" dirty="0"/>
              <a:t>19, 704 Access Barriers Identified</a:t>
            </a:r>
          </a:p>
          <a:p>
            <a:endParaRPr lang="en-US" sz="2800" b="1" dirty="0"/>
          </a:p>
          <a:p>
            <a:r>
              <a:rPr lang="en-US" sz="2800" b="1" dirty="0"/>
              <a:t>Streets and sidewalks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800" b="1" dirty="0">
                <a:cs typeface="Arial" charset="0"/>
              </a:rPr>
              <a:t>Curb Ramps Surveyed 32,017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800" b="1" dirty="0">
                <a:cs typeface="Arial" charset="0"/>
              </a:rPr>
              <a:t>Pedestrian Signals 2423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800" b="1" dirty="0">
                <a:cs typeface="Arial" charset="0"/>
              </a:rPr>
              <a:t>Bus Stops 1039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800" b="1" dirty="0">
                <a:cs typeface="Arial" charset="0"/>
              </a:rPr>
              <a:t>Sidewalk Gaps 41 miles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800" b="1" dirty="0">
                <a:cs typeface="Arial" charset="0"/>
              </a:rPr>
              <a:t>Sidewalks 1950 miles    </a:t>
            </a:r>
            <a:endParaRPr lang="en-US" alt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1807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Self-Evaluation of County Programs, Services &amp;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4"/>
            <a:ext cx="7675350" cy="466724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cs typeface="Arial" panose="020B0604020202020204" pitchFamily="34" charset="0"/>
              </a:rPr>
              <a:t>Surveys  to Assess  County Programs, Services, &amp; Activities</a:t>
            </a:r>
          </a:p>
          <a:p>
            <a:r>
              <a:rPr lang="en-US" altLang="en-US" sz="3200" dirty="0">
                <a:cs typeface="Arial" panose="020B0604020202020204" pitchFamily="34" charset="0"/>
              </a:rPr>
              <a:t>Key Findings and Recommendations:</a:t>
            </a:r>
          </a:p>
          <a:p>
            <a:pPr marL="0" indent="0">
              <a:buNone/>
            </a:pPr>
            <a:r>
              <a:rPr lang="en-US" sz="3200" dirty="0"/>
              <a:t>Recommendations:</a:t>
            </a:r>
          </a:p>
          <a:p>
            <a:r>
              <a:rPr lang="en-US" sz="3200" dirty="0"/>
              <a:t>Create or Improve policies to ensure access</a:t>
            </a:r>
          </a:p>
          <a:p>
            <a:r>
              <a:rPr lang="en-US" sz="3200" dirty="0"/>
              <a:t>Provide Staff Training and resources </a:t>
            </a:r>
          </a:p>
          <a:p>
            <a:pPr lvl="1"/>
            <a:r>
              <a:rPr lang="en-US" sz="3200" dirty="0"/>
              <a:t> Disability etiquette</a:t>
            </a:r>
          </a:p>
          <a:p>
            <a:pPr lvl="1"/>
            <a:r>
              <a:rPr lang="en-US" sz="3200" dirty="0"/>
              <a:t>Accessible meeting/event planning</a:t>
            </a:r>
          </a:p>
          <a:p>
            <a:pPr lvl="1"/>
            <a:r>
              <a:rPr lang="en-US" sz="3200" dirty="0"/>
              <a:t> Web content accessibility</a:t>
            </a:r>
          </a:p>
          <a:p>
            <a:endParaRPr lang="en-US" altLang="en-US" sz="3200" dirty="0">
              <a:cs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5054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Self-Evaluation of County Programs, Services &amp;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8800"/>
            <a:ext cx="767535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Recommendations:</a:t>
            </a:r>
          </a:p>
          <a:p>
            <a:r>
              <a:rPr lang="en-US" sz="3200" dirty="0"/>
              <a:t>Create or Improve policies to ensure access</a:t>
            </a:r>
          </a:p>
          <a:p>
            <a:r>
              <a:rPr lang="en-US" sz="3200" dirty="0"/>
              <a:t>Provide Staff Training and resources </a:t>
            </a:r>
          </a:p>
          <a:p>
            <a:pPr lvl="1"/>
            <a:r>
              <a:rPr lang="en-US" sz="3200" dirty="0"/>
              <a:t> </a:t>
            </a:r>
            <a:r>
              <a:rPr lang="en-US" sz="2800" dirty="0"/>
              <a:t>Disability etiquette</a:t>
            </a:r>
          </a:p>
          <a:p>
            <a:pPr lvl="1"/>
            <a:r>
              <a:rPr lang="en-US" sz="2800" dirty="0"/>
              <a:t> Accessible meeting/event planning</a:t>
            </a:r>
          </a:p>
          <a:p>
            <a:pPr lvl="1"/>
            <a:r>
              <a:rPr lang="en-US" sz="2800" dirty="0"/>
              <a:t> Web content accessibility</a:t>
            </a:r>
          </a:p>
          <a:p>
            <a:r>
              <a:rPr lang="en-US" sz="3200" dirty="0">
                <a:hlinkClick r:id="rId3"/>
              </a:rPr>
              <a:t>Sacramento County ADA Self Evaluation Transition Plan</a:t>
            </a:r>
            <a:endParaRPr lang="en-US" sz="36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4738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FAE1-5537-3AEF-2B23-8377D60D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 Self Evaluation and Transition Plan Questions and </a:t>
            </a:r>
            <a:r>
              <a:rPr lang="en-US" dirty="0" err="1"/>
              <a:t>Discusssion</a:t>
            </a:r>
            <a:endParaRPr lang="en-US" dirty="0"/>
          </a:p>
        </p:txBody>
      </p:sp>
      <p:pic>
        <p:nvPicPr>
          <p:cNvPr id="5" name="Content Placeholder 4" descr="photo of Handicapped parking spot">
            <a:extLst>
              <a:ext uri="{FF2B5EF4-FFF2-40B4-BE49-F238E27FC236}">
                <a16:creationId xmlns:a16="http://schemas.microsoft.com/office/drawing/2014/main" id="{7F13A811-DB44-B209-E582-A871CC8D4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69" y="1825625"/>
            <a:ext cx="6528600" cy="4351338"/>
          </a:xfrm>
        </p:spPr>
      </p:pic>
    </p:spTree>
    <p:extLst>
      <p:ext uri="{BB962C8B-B14F-4D97-AF65-F5344CB8AC3E}">
        <p14:creationId xmlns:p14="http://schemas.microsoft.com/office/powerpoint/2010/main" val="4265519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8610600" cy="1325563"/>
          </a:xfrm>
        </p:spPr>
        <p:txBody>
          <a:bodyPr>
            <a:normAutofit/>
          </a:bodyPr>
          <a:lstStyle/>
          <a:p>
            <a:r>
              <a:rPr lang="en-US" dirty="0"/>
              <a:t>Organization of County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76182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 1850 incorporated</a:t>
            </a:r>
          </a:p>
          <a:p>
            <a:r>
              <a:rPr lang="en-US" sz="3600" dirty="0"/>
              <a:t> 1930 Sacramento County Charter</a:t>
            </a:r>
          </a:p>
          <a:p>
            <a:endParaRPr lang="en-US" sz="3600" dirty="0"/>
          </a:p>
          <a:p>
            <a:r>
              <a:rPr lang="en-US" sz="3600" dirty="0"/>
              <a:t> County and Cities</a:t>
            </a:r>
          </a:p>
          <a:p>
            <a:pPr lvl="1"/>
            <a:r>
              <a:rPr lang="en-US" sz="3200" dirty="0"/>
              <a:t> Agent of the State</a:t>
            </a:r>
          </a:p>
          <a:p>
            <a:pPr lvl="1"/>
            <a:r>
              <a:rPr lang="en-US" sz="3200" dirty="0"/>
              <a:t> 58 Counties in CA</a:t>
            </a:r>
          </a:p>
          <a:p>
            <a:pPr lvl="1"/>
            <a:r>
              <a:rPr lang="en-US" sz="3200" dirty="0"/>
              <a:t> 7 Cities in Sac County</a:t>
            </a:r>
          </a:p>
        </p:txBody>
      </p:sp>
    </p:spTree>
    <p:extLst>
      <p:ext uri="{BB962C8B-B14F-4D97-AF65-F5344CB8AC3E}">
        <p14:creationId xmlns:p14="http://schemas.microsoft.com/office/powerpoint/2010/main" val="2543500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/>
          <a:lstStyle/>
          <a:p>
            <a:r>
              <a:rPr lang="en-US" dirty="0"/>
              <a:t>County Organization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600950" cy="5197473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Residents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District 1 - Phil Serna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District 2 – Patrick Kennedy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District 3 – Rich Desmond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District 4 – Rosario Rodriguez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District 5 – Pat Hume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County Counsel</a:t>
            </a:r>
          </a:p>
        </p:txBody>
      </p:sp>
    </p:spTree>
    <p:extLst>
      <p:ext uri="{BB962C8B-B14F-4D97-AF65-F5344CB8AC3E}">
        <p14:creationId xmlns:p14="http://schemas.microsoft.com/office/powerpoint/2010/main" val="638795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County Executive &amp; CEO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690689"/>
            <a:ext cx="7675350" cy="4486274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600" dirty="0"/>
              <a:t> 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County Executive, David Villanueva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----Elected Officials – Assessor, District Attorney, Sheriff (Coordinative Relationship)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Clerk of the Board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Office of Budget and Debt Management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 Information Office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Legislative Affairs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Deputy County Executives</a:t>
            </a:r>
          </a:p>
        </p:txBody>
      </p:sp>
    </p:spTree>
    <p:extLst>
      <p:ext uri="{BB962C8B-B14F-4D97-AF65-F5344CB8AC3E}">
        <p14:creationId xmlns:p14="http://schemas.microsoft.com/office/powerpoint/2010/main" val="931414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790D-AAB9-4F0A-F0E3-073DE1AC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n-US" dirty="0"/>
              <a:t>Deputy County Executives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B2262-0050-1CA4-324B-83A805774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752600"/>
            <a:ext cx="767535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Administrative Services - Sylvester Fadal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Public Safety and Justice - Eric Jones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Community Services - Dave </a:t>
            </a:r>
            <a:r>
              <a:rPr lang="en-US" sz="3200" dirty="0" err="1"/>
              <a:t>DeFanti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Social Services - Chevon Kothari</a:t>
            </a:r>
          </a:p>
        </p:txBody>
      </p:sp>
    </p:spTree>
    <p:extLst>
      <p:ext uri="{BB962C8B-B14F-4D97-AF65-F5344CB8AC3E}">
        <p14:creationId xmlns:p14="http://schemas.microsoft.com/office/powerpoint/2010/main" val="2954549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DA87-C5B8-301D-D21D-ABECB437A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/>
          <a:lstStyle/>
          <a:p>
            <a:r>
              <a:rPr lang="en-US" dirty="0"/>
              <a:t>Administrative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38B2F-864A-F82C-A8AF-ED6CED71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1"/>
            <a:ext cx="8134350" cy="4729162"/>
          </a:xfrm>
        </p:spPr>
        <p:txBody>
          <a:bodyPr/>
          <a:lstStyle/>
          <a:p>
            <a:r>
              <a:rPr lang="en-US" dirty="0"/>
              <a:t>County Clerk Recorder</a:t>
            </a:r>
          </a:p>
          <a:p>
            <a:r>
              <a:rPr lang="en-US" dirty="0"/>
              <a:t>Emergency Services</a:t>
            </a:r>
          </a:p>
          <a:p>
            <a:r>
              <a:rPr lang="en-US" dirty="0"/>
              <a:t>Finance</a:t>
            </a:r>
          </a:p>
          <a:p>
            <a:r>
              <a:rPr lang="en-US" dirty="0"/>
              <a:t>General Services</a:t>
            </a:r>
          </a:p>
          <a:p>
            <a:r>
              <a:rPr lang="en-US" dirty="0"/>
              <a:t>Personnel Services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Voter Registration and Elections</a:t>
            </a:r>
          </a:p>
          <a:p>
            <a:r>
              <a:rPr lang="en-US" dirty="0"/>
              <a:t>---Library Joint Powers Agency (JPA)</a:t>
            </a:r>
          </a:p>
          <a:p>
            <a:r>
              <a:rPr lang="en-US" dirty="0"/>
              <a:t>---Sacramento County Employee Retirement</a:t>
            </a:r>
          </a:p>
          <a:p>
            <a:r>
              <a:rPr lang="en-US" dirty="0"/>
              <a:t>---Sacramento County Local Agency Formation Commission</a:t>
            </a:r>
          </a:p>
          <a:p>
            <a:r>
              <a:rPr lang="en-US" dirty="0"/>
              <a:t>---Civil Service Commission</a:t>
            </a:r>
          </a:p>
        </p:txBody>
      </p:sp>
    </p:spTree>
    <p:extLst>
      <p:ext uri="{BB962C8B-B14F-4D97-AF65-F5344CB8AC3E}">
        <p14:creationId xmlns:p14="http://schemas.microsoft.com/office/powerpoint/2010/main" val="267150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DAC Ex-Officio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Troy Givans</a:t>
            </a:r>
            <a:r>
              <a:rPr lang="en-US" dirty="0"/>
              <a:t>, Director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/>
              <a:t>   Department of Community Development</a:t>
            </a:r>
          </a:p>
          <a:p>
            <a:r>
              <a:rPr lang="en-US" b="1" dirty="0"/>
              <a:t>Joshua Green</a:t>
            </a:r>
            <a:r>
              <a:rPr lang="en-US" dirty="0"/>
              <a:t>, Director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/>
              <a:t>  Department of General Services</a:t>
            </a:r>
          </a:p>
          <a:p>
            <a:pPr>
              <a:spcBef>
                <a:spcPts val="600"/>
              </a:spcBef>
            </a:pPr>
            <a:r>
              <a:rPr lang="en-US" b="1" dirty="0"/>
              <a:t>Hang Nguyen, Registrar of Voters</a:t>
            </a:r>
            <a:endParaRPr lang="en-US" dirty="0"/>
          </a:p>
          <a:p>
            <a:pPr marL="0" indent="0">
              <a:spcAft>
                <a:spcPts val="2400"/>
              </a:spcAft>
              <a:buNone/>
            </a:pPr>
            <a:r>
              <a:rPr lang="en-US" dirty="0"/>
              <a:t>  Department of Voter Registration and Elections</a:t>
            </a:r>
          </a:p>
          <a:p>
            <a:r>
              <a:rPr lang="en-US" b="1" dirty="0"/>
              <a:t>Rami Zakaria, Chief Information Officer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Department of  Technology</a:t>
            </a:r>
          </a:p>
        </p:txBody>
      </p:sp>
    </p:spTree>
    <p:extLst>
      <p:ext uri="{BB962C8B-B14F-4D97-AF65-F5344CB8AC3E}">
        <p14:creationId xmlns:p14="http://schemas.microsoft.com/office/powerpoint/2010/main" val="2734903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DB39-A766-5A74-61FA-EC3ABAA8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/>
              <a:t>Public Safety &amp;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85ABD-7477-4778-7AF5-8578F6A00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524000"/>
            <a:ext cx="7675350" cy="5105400"/>
          </a:xfrm>
        </p:spPr>
        <p:txBody>
          <a:bodyPr>
            <a:noAutofit/>
          </a:bodyPr>
          <a:lstStyle/>
          <a:p>
            <a:r>
              <a:rPr lang="en-US" dirty="0"/>
              <a:t>Coroner</a:t>
            </a:r>
          </a:p>
          <a:p>
            <a:r>
              <a:rPr lang="en-US" dirty="0"/>
              <a:t>Probation</a:t>
            </a:r>
          </a:p>
          <a:p>
            <a:r>
              <a:rPr lang="en-US" dirty="0"/>
              <a:t>Public Defender</a:t>
            </a:r>
          </a:p>
          <a:p>
            <a:r>
              <a:rPr lang="en-US" dirty="0"/>
              <a:t>Conflict Criminal Defender</a:t>
            </a:r>
          </a:p>
          <a:p>
            <a:r>
              <a:rPr lang="en-US" dirty="0"/>
              <a:t>Public Safety &amp; Justice Advisory Committee</a:t>
            </a:r>
          </a:p>
          <a:p>
            <a:r>
              <a:rPr lang="en-US" dirty="0"/>
              <a:t>---Community Review Commission</a:t>
            </a:r>
          </a:p>
          <a:p>
            <a:r>
              <a:rPr lang="en-US" dirty="0"/>
              <a:t>---Community Corrections Partnership</a:t>
            </a:r>
          </a:p>
          <a:p>
            <a:r>
              <a:rPr lang="en-US" dirty="0"/>
              <a:t>---Criminal Justice Cabinet</a:t>
            </a:r>
          </a:p>
          <a:p>
            <a:r>
              <a:rPr lang="en-US" dirty="0"/>
              <a:t>---Inspector General</a:t>
            </a:r>
          </a:p>
          <a:p>
            <a:r>
              <a:rPr lang="en-US" dirty="0"/>
              <a:t>---Superior Court</a:t>
            </a:r>
          </a:p>
          <a:p>
            <a:r>
              <a:rPr lang="en-US" dirty="0"/>
              <a:t>---Law Library</a:t>
            </a:r>
          </a:p>
        </p:txBody>
      </p:sp>
    </p:spTree>
    <p:extLst>
      <p:ext uri="{BB962C8B-B14F-4D97-AF65-F5344CB8AC3E}">
        <p14:creationId xmlns:p14="http://schemas.microsoft.com/office/powerpoint/2010/main" val="1165288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54FD-8272-25C6-0B2C-B5C0D9E43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/>
          <a:lstStyle/>
          <a:p>
            <a:r>
              <a:rPr lang="en-US" dirty="0" err="1"/>
              <a:t>Commmunity</a:t>
            </a:r>
            <a:r>
              <a:rPr lang="en-US" dirty="0"/>
              <a:t>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5567F-9A84-A2A3-A158-7FF5F116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371601"/>
            <a:ext cx="7675350" cy="4805362"/>
          </a:xfrm>
        </p:spPr>
        <p:txBody>
          <a:bodyPr/>
          <a:lstStyle/>
          <a:p>
            <a:r>
              <a:rPr lang="en-US" dirty="0"/>
              <a:t>Agricultural Commission / Weights and Measures</a:t>
            </a:r>
          </a:p>
          <a:p>
            <a:r>
              <a:rPr lang="en-US" dirty="0"/>
              <a:t>Airports</a:t>
            </a:r>
          </a:p>
          <a:p>
            <a:r>
              <a:rPr lang="en-US" dirty="0"/>
              <a:t>Animal Care</a:t>
            </a:r>
          </a:p>
          <a:p>
            <a:r>
              <a:rPr lang="en-US" dirty="0"/>
              <a:t>Community Development</a:t>
            </a:r>
          </a:p>
          <a:p>
            <a:r>
              <a:rPr lang="en-US" dirty="0"/>
              <a:t>Economic Development</a:t>
            </a:r>
          </a:p>
          <a:p>
            <a:r>
              <a:rPr lang="en-US" dirty="0"/>
              <a:t>Regional Parks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Waste Management and Recycling</a:t>
            </a:r>
          </a:p>
          <a:p>
            <a:r>
              <a:rPr lang="en-US" dirty="0"/>
              <a:t>Water Resources</a:t>
            </a:r>
          </a:p>
          <a:p>
            <a:r>
              <a:rPr lang="en-US" dirty="0"/>
              <a:t>---Sanitation District</a:t>
            </a:r>
          </a:p>
          <a:p>
            <a:r>
              <a:rPr lang="en-US" dirty="0"/>
              <a:t>---Southwest Connector JPA</a:t>
            </a:r>
          </a:p>
        </p:txBody>
      </p:sp>
    </p:spTree>
    <p:extLst>
      <p:ext uri="{BB962C8B-B14F-4D97-AF65-F5344CB8AC3E}">
        <p14:creationId xmlns:p14="http://schemas.microsoft.com/office/powerpoint/2010/main" val="4283032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D9E0-8AFE-C5AD-7F7A-8C9C710E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3"/>
          </a:xfrm>
        </p:spPr>
        <p:txBody>
          <a:bodyPr/>
          <a:lstStyle/>
          <a:p>
            <a:r>
              <a:rPr lang="en-US" dirty="0"/>
              <a:t>Social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CAA8-AB06-C7B6-6CD1-9BC5A9A0C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058150" cy="4881563"/>
          </a:xfrm>
        </p:spPr>
        <p:txBody>
          <a:bodyPr>
            <a:noAutofit/>
          </a:bodyPr>
          <a:lstStyle/>
          <a:p>
            <a:r>
              <a:rPr lang="en-US" sz="2800" dirty="0"/>
              <a:t>Child, Family and Adult Services</a:t>
            </a:r>
          </a:p>
          <a:p>
            <a:r>
              <a:rPr lang="en-US" sz="2800" dirty="0"/>
              <a:t>Child Support Services</a:t>
            </a:r>
          </a:p>
          <a:p>
            <a:r>
              <a:rPr lang="en-US" sz="2800" dirty="0"/>
              <a:t>Environmental Management</a:t>
            </a:r>
          </a:p>
          <a:p>
            <a:r>
              <a:rPr lang="en-US" sz="2800" dirty="0"/>
              <a:t>Health Services</a:t>
            </a:r>
          </a:p>
          <a:p>
            <a:r>
              <a:rPr lang="en-US" sz="2800" dirty="0"/>
              <a:t>Homeless Services and Housing</a:t>
            </a:r>
          </a:p>
          <a:p>
            <a:r>
              <a:rPr lang="en-US" sz="2800" dirty="0"/>
              <a:t>Human Assistance</a:t>
            </a:r>
          </a:p>
          <a:p>
            <a:r>
              <a:rPr lang="en-US" sz="2800" dirty="0"/>
              <a:t>---First Five Sacramento</a:t>
            </a:r>
          </a:p>
          <a:p>
            <a:r>
              <a:rPr lang="en-US" sz="2800" dirty="0"/>
              <a:t>---Sacramento Housing and Redevelopment Agency (SHRA)</a:t>
            </a:r>
          </a:p>
          <a:p>
            <a:r>
              <a:rPr lang="en-US" sz="2800" dirty="0"/>
              <a:t>---Sacramento Employment and Training Agency (SETA)</a:t>
            </a:r>
          </a:p>
        </p:txBody>
      </p:sp>
    </p:spTree>
    <p:extLst>
      <p:ext uri="{BB962C8B-B14F-4D97-AF65-F5344CB8AC3E}">
        <p14:creationId xmlns:p14="http://schemas.microsoft.com/office/powerpoint/2010/main" val="1451501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20E385-54F4-42F2-9A7E-7A8B8160E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DF94C-1852-DAE6-B513-C4B142C2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County Organization Questions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61456-412D-9949-4759-7A1CE99C6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4767642" cy="4351338"/>
          </a:xfrm>
        </p:spPr>
        <p:txBody>
          <a:bodyPr>
            <a:normAutofit/>
          </a:bodyPr>
          <a:lstStyle/>
          <a:p>
            <a:endParaRPr lang="en-US" sz="32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r>
              <a:rPr lang="en-US" sz="3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Organization Chart Online:</a:t>
            </a:r>
          </a:p>
          <a:p>
            <a:r>
              <a:rPr lang="en-US" sz="3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hlinkClick r:id="rId3"/>
              </a:rPr>
              <a:t>https://www.saccounty.net/CountyDepartments/OrganizationChart/Pages/default.aspx</a:t>
            </a:r>
            <a:endParaRPr lang="en-US" sz="32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B1B60728-8C3E-4908-96B8-23E962259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0389" y="1948070"/>
            <a:ext cx="2572414" cy="3896139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org chart">
            <a:extLst>
              <a:ext uri="{FF2B5EF4-FFF2-40B4-BE49-F238E27FC236}">
                <a16:creationId xmlns:a16="http://schemas.microsoft.com/office/drawing/2014/main" id="{881310BF-E9E9-0212-973A-E07C0EB72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0118" y="2829661"/>
            <a:ext cx="2132956" cy="21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22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/>
          <a:lstStyle/>
          <a:p>
            <a:r>
              <a:rPr lang="en-US" dirty="0"/>
              <a:t>County Facts and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2600" b="1" dirty="0"/>
              <a:t>Mobility 6.6% </a:t>
            </a:r>
            <a:r>
              <a:rPr lang="en-US" altLang="en-US" sz="2600" dirty="0"/>
              <a:t>– </a:t>
            </a:r>
            <a:r>
              <a:rPr lang="en-US" altLang="en-US" dirty="0"/>
              <a:t>serious difficulty walking, climbing stairs</a:t>
            </a:r>
          </a:p>
          <a:p>
            <a:pPr>
              <a:spcAft>
                <a:spcPts val="1800"/>
              </a:spcAft>
            </a:pPr>
            <a:r>
              <a:rPr lang="en-US" altLang="en-US" sz="2600" b="1" dirty="0"/>
              <a:t>Living Independently 6.6% </a:t>
            </a:r>
            <a:r>
              <a:rPr lang="en-US" altLang="en-US" sz="2600" dirty="0"/>
              <a:t>–</a:t>
            </a:r>
            <a:r>
              <a:rPr lang="en-US" altLang="en-US" dirty="0"/>
              <a:t> serious difficulty performing chores/errands</a:t>
            </a:r>
          </a:p>
          <a:p>
            <a:pPr>
              <a:spcAft>
                <a:spcPts val="1800"/>
              </a:spcAft>
            </a:pPr>
            <a:r>
              <a:rPr lang="en-US" altLang="en-US" sz="2600" b="1" dirty="0"/>
              <a:t>Cognition 5.7% </a:t>
            </a:r>
            <a:r>
              <a:rPr lang="en-US" altLang="en-US" sz="2600" dirty="0"/>
              <a:t>– </a:t>
            </a:r>
            <a:r>
              <a:rPr lang="en-US" altLang="en-US" dirty="0"/>
              <a:t>serious difficulty concentrating, remembering, making decisions</a:t>
            </a:r>
          </a:p>
          <a:p>
            <a:pPr>
              <a:spcAft>
                <a:spcPts val="1800"/>
              </a:spcAft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Hearing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3.2%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deafness, serious difficulty hearing</a:t>
            </a:r>
          </a:p>
          <a:p>
            <a:pPr>
              <a:spcAft>
                <a:spcPts val="2400"/>
              </a:spcAft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Self Care 3.0%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difficulty bathing, dressing</a:t>
            </a:r>
          </a:p>
          <a:p>
            <a:pPr>
              <a:spcAft>
                <a:spcPts val="1200"/>
              </a:spcAft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Vision 2.6%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– 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lindness, serious difficulty seeing</a:t>
            </a:r>
          </a:p>
          <a:p>
            <a:pPr algn="r">
              <a:spcAft>
                <a:spcPts val="0"/>
              </a:spcAft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Sacramento County US Census Data 2023</a:t>
            </a:r>
            <a:endParaRPr lang="en-US" alt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88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19CA-02DB-AAAD-530A-DE63C5FE3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53A91-E335-D070-6338-3261D6DB8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Sacramento County - By the Number 2023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Sacramento County Banner 175 Years 1850 - 2025">
            <a:extLst>
              <a:ext uri="{FF2B5EF4-FFF2-40B4-BE49-F238E27FC236}">
                <a16:creationId xmlns:a16="http://schemas.microsoft.com/office/drawing/2014/main" id="{69A38DBA-5DD5-DF81-2543-2FDA452C1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71500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1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FC9B2-B2AA-5093-C03B-44194923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Sacramento County Information – Questions and Discussion</a:t>
            </a:r>
          </a:p>
        </p:txBody>
      </p:sp>
      <p:pic>
        <p:nvPicPr>
          <p:cNvPr id="5" name="Content Placeholder 4" descr="Sacramento County Seal">
            <a:extLst>
              <a:ext uri="{FF2B5EF4-FFF2-40B4-BE49-F238E27FC236}">
                <a16:creationId xmlns:a16="http://schemas.microsoft.com/office/drawing/2014/main" id="{C5207D68-ACAF-D25A-17EC-5D98BB25F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09800"/>
            <a:ext cx="4105275" cy="4105275"/>
          </a:xfrm>
        </p:spPr>
      </p:pic>
    </p:spTree>
    <p:extLst>
      <p:ext uri="{BB962C8B-B14F-4D97-AF65-F5344CB8AC3E}">
        <p14:creationId xmlns:p14="http://schemas.microsoft.com/office/powerpoint/2010/main" val="3620033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0FE3-0E01-9A34-63FD-B77C4C3F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 and Questions</a:t>
            </a:r>
          </a:p>
        </p:txBody>
      </p:sp>
      <p:pic>
        <p:nvPicPr>
          <p:cNvPr id="5" name="Content Placeholder 4" descr="Senior on a wheelchair">
            <a:extLst>
              <a:ext uri="{FF2B5EF4-FFF2-40B4-BE49-F238E27FC236}">
                <a16:creationId xmlns:a16="http://schemas.microsoft.com/office/drawing/2014/main" id="{C0B7C4F0-0A27-18CC-723F-642CF85A7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65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32724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382000" cy="1325563"/>
          </a:xfrm>
        </p:spPr>
        <p:txBody>
          <a:bodyPr/>
          <a:lstStyle/>
          <a:p>
            <a:r>
              <a:rPr lang="en-US" b="1" dirty="0"/>
              <a:t>Mission, Structure &amp;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1148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600" dirty="0"/>
              <a:t>Board of Supervisors Resolution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Sets structure, defines membership, outlines responsibilities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Reflected in By-Laws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Amended to add 4 Ex-Officio members</a:t>
            </a:r>
          </a:p>
        </p:txBody>
      </p:sp>
    </p:spTree>
    <p:extLst>
      <p:ext uri="{BB962C8B-B14F-4D97-AF65-F5344CB8AC3E}">
        <p14:creationId xmlns:p14="http://schemas.microsoft.com/office/powerpoint/2010/main" val="424161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/>
          <a:lstStyle/>
          <a:p>
            <a:r>
              <a:rPr lang="en-US" b="1" dirty="0"/>
              <a:t>DAC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6482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51% voting membership must be people with disabilities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Broad Community Perspective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Members must serve on one Subcommittee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Human Services Coordinating Council, First 5 Committee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Ex-Officio members’ roles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dirty="0"/>
              <a:t>Executive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95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200" dirty="0"/>
              <a:t>Chair, Vice Chair, Subcommittee Chairs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Acts as steering committee, identifies priority topics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Addresses internal DAC business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Meets at least quarterly, open to all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Quarterly closed meetings with Board’s Chiefs of Staff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Disability Compliance Office (DCO)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5029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Department of Personnel Services</a:t>
            </a:r>
          </a:p>
          <a:p>
            <a:pPr lvl="2">
              <a:spcAft>
                <a:spcPts val="1800"/>
              </a:spcAft>
            </a:pPr>
            <a:r>
              <a:rPr lang="en-US" sz="3600" dirty="0"/>
              <a:t>Joseph </a:t>
            </a:r>
            <a:r>
              <a:rPr lang="en-US" sz="3600" dirty="0" err="1"/>
              <a:t>Hseih</a:t>
            </a:r>
            <a:r>
              <a:rPr lang="en-US" sz="3600" dirty="0"/>
              <a:t>, Acting Director</a:t>
            </a:r>
          </a:p>
          <a:p>
            <a:pPr lvl="2">
              <a:spcAft>
                <a:spcPts val="1800"/>
              </a:spcAft>
            </a:pPr>
            <a:r>
              <a:rPr lang="en-US" sz="3600" dirty="0"/>
              <a:t>Mindy Scates-Gonzalez, Employee Relations Division Chief</a:t>
            </a:r>
          </a:p>
          <a:p>
            <a:pPr lvl="2">
              <a:spcAft>
                <a:spcPts val="600"/>
              </a:spcAft>
            </a:pPr>
            <a:r>
              <a:rPr lang="en-US" sz="3600" dirty="0"/>
              <a:t>Cori Stillson, Disability Compliance Program/Equal Employment Opportunity Officer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CB06-D10E-37B2-F996-9B6DE0B7E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DCO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AB772-1537-3A6A-2996-23B6B616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800"/>
              </a:spcAft>
            </a:pPr>
            <a:r>
              <a:rPr lang="en-US" sz="3600" dirty="0"/>
              <a:t>Technical Assistance, Training to Departments</a:t>
            </a:r>
          </a:p>
          <a:p>
            <a:pPr lvl="1">
              <a:spcAft>
                <a:spcPts val="1800"/>
              </a:spcAft>
            </a:pPr>
            <a:r>
              <a:rPr lang="en-US" sz="3600" dirty="0"/>
              <a:t>Public Complaints,  Accommodations, Referrals</a:t>
            </a:r>
          </a:p>
          <a:p>
            <a:pPr lvl="1">
              <a:spcAft>
                <a:spcPts val="600"/>
              </a:spcAft>
            </a:pPr>
            <a:r>
              <a:rPr lang="en-US" sz="3600" dirty="0"/>
              <a:t>Self Evaluation and Transition Plan</a:t>
            </a:r>
          </a:p>
          <a:p>
            <a:pPr lvl="1">
              <a:spcAft>
                <a:spcPts val="600"/>
              </a:spcAft>
            </a:pPr>
            <a:r>
              <a:rPr lang="en-US" sz="3600" dirty="0"/>
              <a:t>Staff </a:t>
            </a:r>
            <a:r>
              <a:rPr lang="en-US" sz="3600"/>
              <a:t>and Resources </a:t>
            </a:r>
            <a:r>
              <a:rPr lang="en-US" sz="3600" dirty="0"/>
              <a:t>to DAC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2095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5ACB96C7F2C4580B06E8AC9FC6C7F" ma:contentTypeVersion="2" ma:contentTypeDescription="Create a new document." ma:contentTypeScope="" ma:versionID="9446c26df18eaada1a288506e1debda2">
  <xsd:schema xmlns:xsd="http://www.w3.org/2001/XMLSchema" xmlns:xs="http://www.w3.org/2001/XMLSchema" xmlns:p="http://schemas.microsoft.com/office/2006/metadata/properties" xmlns:ns1="http://schemas.microsoft.com/sharepoint/v3" xmlns:ns2="364717b0-ce7f-4dd4-9458-d204feae88ec" targetNamespace="http://schemas.microsoft.com/office/2006/metadata/properties" ma:root="true" ma:fieldsID="611f1855e6cf9ba30e2c011669a1ecd7" ns1:_="" ns2:_="">
    <xsd:import namespace="http://schemas.microsoft.com/sharepoint/v3"/>
    <xsd:import namespace="364717b0-ce7f-4dd4-9458-d204feae88e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717b0-ce7f-4dd4-9458-d204feae88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EA9B18-D59C-4B9B-B35D-4481CA01F167}"/>
</file>

<file path=customXml/itemProps2.xml><?xml version="1.0" encoding="utf-8"?>
<ds:datastoreItem xmlns:ds="http://schemas.openxmlformats.org/officeDocument/2006/customXml" ds:itemID="{24834AD2-D2A6-4E21-8148-28153D6CCDB2}"/>
</file>

<file path=customXml/itemProps3.xml><?xml version="1.0" encoding="utf-8"?>
<ds:datastoreItem xmlns:ds="http://schemas.openxmlformats.org/officeDocument/2006/customXml" ds:itemID="{74CF687D-A552-4610-8433-E1F99E2D5B8C}"/>
</file>

<file path=docMetadata/LabelInfo.xml><?xml version="1.0" encoding="utf-8"?>
<clbl:labelList xmlns:clbl="http://schemas.microsoft.com/office/2020/mipLabelMetadata">
  <clbl:label id="{c13dd1c7-22d1-431c-a46c-2d140b414506}" enabled="1" method="Standard" siteId="{2b077431-a3b0-4b1c-bb77-f66a1132daa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9076</TotalTime>
  <Words>1714</Words>
  <Application>Microsoft Office PowerPoint</Application>
  <PresentationFormat>On-screen Show (4:3)</PresentationFormat>
  <Paragraphs>329</Paragraphs>
  <Slides>47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Aptos</vt:lpstr>
      <vt:lpstr>Arial</vt:lpstr>
      <vt:lpstr>Calibri</vt:lpstr>
      <vt:lpstr>Corbel</vt:lpstr>
      <vt:lpstr>Wingdings</vt:lpstr>
      <vt:lpstr>Depth</vt:lpstr>
      <vt:lpstr>DAC 101</vt:lpstr>
      <vt:lpstr>Learning Objectives</vt:lpstr>
      <vt:lpstr>Current DAC Voting Members</vt:lpstr>
      <vt:lpstr>DAC Ex-Officio Members</vt:lpstr>
      <vt:lpstr>Mission, Structure &amp; Membership</vt:lpstr>
      <vt:lpstr>DAC Membership</vt:lpstr>
      <vt:lpstr>Executive Committee</vt:lpstr>
      <vt:lpstr>Disability Compliance Office (DCO)</vt:lpstr>
      <vt:lpstr>DCO Functions</vt:lpstr>
      <vt:lpstr>DAC Structure &amp; Membership – Questions &amp; Discussion</vt:lpstr>
      <vt:lpstr>DAC Mission</vt:lpstr>
      <vt:lpstr>How Do We Advise?</vt:lpstr>
      <vt:lpstr>Cross-Disability Perspectives</vt:lpstr>
      <vt:lpstr>What Laws &amp; Regulations?</vt:lpstr>
      <vt:lpstr>DAC Mission – Questions  and Discussion</vt:lpstr>
      <vt:lpstr>DAC Responsibilities</vt:lpstr>
      <vt:lpstr>DAC Responsibilities</vt:lpstr>
      <vt:lpstr>DAC Responsibilities</vt:lpstr>
      <vt:lpstr>Recent and Ongoing Topics</vt:lpstr>
      <vt:lpstr>DAC Responsibilities &amp; Activities – Questions &amp; Discussion</vt:lpstr>
      <vt:lpstr>Legal &amp; Procedural Requirements</vt:lpstr>
      <vt:lpstr>Robert’s Rules of Order - Motions</vt:lpstr>
      <vt:lpstr>Brown Act Considerations</vt:lpstr>
      <vt:lpstr>Legal &amp; Procedural Requirements – Questions &amp; Discussion</vt:lpstr>
      <vt:lpstr>Effective Meetings</vt:lpstr>
      <vt:lpstr>Meeting Procedures</vt:lpstr>
      <vt:lpstr>Meeting Courtesies</vt:lpstr>
      <vt:lpstr>Other Considerations</vt:lpstr>
      <vt:lpstr>Effective &amp; Accessible Meetings – Questions &amp; Discussion</vt:lpstr>
      <vt:lpstr> ADA Self Evaluation &amp; Transition Plan</vt:lpstr>
      <vt:lpstr>Survey Results</vt:lpstr>
      <vt:lpstr> Self-Evaluation of County Programs, Services &amp; Activities</vt:lpstr>
      <vt:lpstr> Self-Evaluation of County Programs, Services &amp; Activities</vt:lpstr>
      <vt:lpstr>ADA Self Evaluation and Transition Plan Questions and Discusssion</vt:lpstr>
      <vt:lpstr>Organization of County Government</vt:lpstr>
      <vt:lpstr>County Organization Chart</vt:lpstr>
      <vt:lpstr>County Executive &amp; CEO Office</vt:lpstr>
      <vt:lpstr>Deputy County Executives</vt:lpstr>
      <vt:lpstr>Administrative Services</vt:lpstr>
      <vt:lpstr>Public Safety &amp; Justice</vt:lpstr>
      <vt:lpstr>Commmunity Services</vt:lpstr>
      <vt:lpstr>Social Services</vt:lpstr>
      <vt:lpstr>County Organization Questions and Discussion</vt:lpstr>
      <vt:lpstr>County Facts and Figures</vt:lpstr>
      <vt:lpstr>By the Numbers</vt:lpstr>
      <vt:lpstr>Sacramento County Information – Questions and Discussion</vt:lpstr>
      <vt:lpstr>Final Thoughts and Questions</vt:lpstr>
    </vt:vector>
  </TitlesOfParts>
  <Company>County of Sacramento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 101</dc:title>
  <dc:creator>BennettC</dc:creator>
  <cp:lastModifiedBy>Bennett. Cheryl</cp:lastModifiedBy>
  <cp:revision>499</cp:revision>
  <dcterms:created xsi:type="dcterms:W3CDTF">2008-06-26T16:58:46Z</dcterms:created>
  <dcterms:modified xsi:type="dcterms:W3CDTF">2025-02-24T18:30:19Z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0x01010067B5ACB96C7F2C4580B06E8AC9FC6C7F</vt:lpwstr>
  </property>
</Properties>
</file>