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handoutMasterIdLst>
    <p:handoutMasterId r:id="rId15"/>
  </p:handoutMasterIdLst>
  <p:sldIdLst>
    <p:sldId id="257" r:id="rId6"/>
    <p:sldId id="266" r:id="rId7"/>
    <p:sldId id="305" r:id="rId8"/>
    <p:sldId id="303" r:id="rId9"/>
    <p:sldId id="307" r:id="rId10"/>
    <p:sldId id="308" r:id="rId11"/>
    <p:sldId id="306"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showGuides="1">
      <p:cViewPr varScale="1">
        <p:scale>
          <a:sx n="103" d="100"/>
          <a:sy n="103" d="100"/>
        </p:scale>
        <p:origin x="82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7/15/2026</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7/15/2026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298883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5" name="Picture 4">
            <a:extLst>
              <a:ext uri="{FF2B5EF4-FFF2-40B4-BE49-F238E27FC236}">
                <a16:creationId xmlns:a16="http://schemas.microsoft.com/office/drawing/2014/main" id="{574C6C8F-21AA-8B4C-65D5-72C357F575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3422" y="419291"/>
            <a:ext cx="2178539" cy="457594"/>
          </a:xfrm>
          <a:prstGeom prst="rect">
            <a:avLst/>
          </a:prstGeom>
        </p:spPr>
      </p:pic>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dirty="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Picture 3">
            <a:extLst>
              <a:ext uri="{FF2B5EF4-FFF2-40B4-BE49-F238E27FC236}">
                <a16:creationId xmlns:a16="http://schemas.microsoft.com/office/drawing/2014/main" id="{4DE1489B-175F-15EA-F671-46A36919B2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8790" y="6091488"/>
            <a:ext cx="2544160" cy="534391"/>
          </a:xfrm>
          <a:prstGeom prst="rect">
            <a:avLst/>
          </a:prstGeom>
        </p:spPr>
      </p:pic>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5" name="Picture 4">
            <a:extLst>
              <a:ext uri="{FF2B5EF4-FFF2-40B4-BE49-F238E27FC236}">
                <a16:creationId xmlns:a16="http://schemas.microsoft.com/office/drawing/2014/main" id="{C31B13EA-43A7-6CD2-5088-2D70207303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47802" y="310458"/>
            <a:ext cx="2544160" cy="534391"/>
          </a:xfrm>
          <a:prstGeom prst="rect">
            <a:avLst/>
          </a:prstGeom>
        </p:spPr>
      </p:pic>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0003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32143C44-F9B6-F65C-2DC4-59F5098B1C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771963" y="1512888"/>
            <a:ext cx="4648074" cy="976311"/>
          </a:xfrm>
          <a:prstGeom prst="rect">
            <a:avLst/>
          </a:prstGeom>
        </p:spPr>
      </p:pic>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8" name="Picture 7">
            <a:extLst>
              <a:ext uri="{FF2B5EF4-FFF2-40B4-BE49-F238E27FC236}">
                <a16:creationId xmlns:a16="http://schemas.microsoft.com/office/drawing/2014/main" id="{36206F10-8E5B-03CB-A224-4C9A92F805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8911" y="6150639"/>
            <a:ext cx="2544160" cy="534391"/>
          </a:xfrm>
          <a:prstGeom prst="rect">
            <a:avLst/>
          </a:prstGeom>
        </p:spPr>
      </p:pic>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pic>
        <p:nvPicPr>
          <p:cNvPr id="2" name="Picture 1">
            <a:extLst>
              <a:ext uri="{FF2B5EF4-FFF2-40B4-BE49-F238E27FC236}">
                <a16:creationId xmlns:a16="http://schemas.microsoft.com/office/drawing/2014/main" id="{73AE15EA-1753-5422-36A0-36118D4011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392607" y="304304"/>
            <a:ext cx="2544160" cy="534391"/>
          </a:xfrm>
          <a:prstGeom prst="rect">
            <a:avLst/>
          </a:prstGeom>
        </p:spPr>
      </p:pic>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3" name="Picture 2">
            <a:extLst>
              <a:ext uri="{FF2B5EF4-FFF2-40B4-BE49-F238E27FC236}">
                <a16:creationId xmlns:a16="http://schemas.microsoft.com/office/drawing/2014/main" id="{7F85200C-5270-833A-41FE-24A3830481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76365" y="372567"/>
            <a:ext cx="2544160" cy="534391"/>
          </a:xfrm>
          <a:prstGeom prst="rect">
            <a:avLst/>
          </a:prstGeom>
        </p:spPr>
      </p:pic>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pic>
        <p:nvPicPr>
          <p:cNvPr id="3" name="Picture 2">
            <a:extLst>
              <a:ext uri="{FF2B5EF4-FFF2-40B4-BE49-F238E27FC236}">
                <a16:creationId xmlns:a16="http://schemas.microsoft.com/office/drawing/2014/main" id="{2A3B2561-3ED8-C033-46A6-82E5F3C25A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76365" y="372567"/>
            <a:ext cx="2544160" cy="534391"/>
          </a:xfrm>
          <a:prstGeom prst="rect">
            <a:avLst/>
          </a:prstGeom>
        </p:spPr>
      </p:pic>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4A50D915-24E6-F38C-D0C0-F4A9ADFF5B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276365" y="372567"/>
            <a:ext cx="2544160" cy="534391"/>
          </a:xfrm>
          <a:prstGeom prst="rect">
            <a:avLst/>
          </a:prstGeom>
        </p:spPr>
      </p:pic>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pic>
        <p:nvPicPr>
          <p:cNvPr id="5" name="Picture 4">
            <a:extLst>
              <a:ext uri="{FF2B5EF4-FFF2-40B4-BE49-F238E27FC236}">
                <a16:creationId xmlns:a16="http://schemas.microsoft.com/office/drawing/2014/main" id="{163C36F1-9B9E-8C15-6C87-EBC8B52A65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2235" y="318645"/>
            <a:ext cx="3320010" cy="697355"/>
          </a:xfrm>
          <a:prstGeom prst="rect">
            <a:avLst/>
          </a:prstGeom>
        </p:spPr>
      </p:pic>
      <p:sp>
        <p:nvSpPr>
          <p:cNvPr id="8" name="Content Placeholder 7">
            <a:extLst>
              <a:ext uri="{FF2B5EF4-FFF2-40B4-BE49-F238E27FC236}">
                <a16:creationId xmlns:a16="http://schemas.microsoft.com/office/drawing/2014/main" id="{3D7EFC2C-EDEF-4AA2-BF69-B0DCB18B5947}"/>
              </a:ext>
            </a:extLst>
          </p:cNvPr>
          <p:cNvSpPr>
            <a:spLocks noGrp="1"/>
          </p:cNvSpPr>
          <p:nvPr>
            <p:ph sz="quarter" idx="13"/>
          </p:nvPr>
        </p:nvSpPr>
        <p:spPr>
          <a:xfrm>
            <a:off x="13757275" y="5588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1079657" y="3250533"/>
            <a:ext cx="10032683" cy="1010032"/>
          </a:xfrm>
        </p:spPr>
        <p:txBody>
          <a:bodyPr>
            <a:normAutofit fontScale="90000"/>
          </a:bodyPr>
          <a:lstStyle/>
          <a:p>
            <a:pPr algn="ctr"/>
            <a:r>
              <a:rPr lang="en-US" dirty="0">
                <a:solidFill>
                  <a:schemeClr val="tx2"/>
                </a:solidFill>
                <a:cs typeface="Arial" panose="020B0604020202020204" pitchFamily="34" charset="0"/>
              </a:rPr>
              <a:t>Universal Design – Housing Element Program D1</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2304162" y="4382485"/>
            <a:ext cx="7583675" cy="766071"/>
          </a:xfrm>
        </p:spPr>
        <p:txBody>
          <a:bodyPr>
            <a:normAutofit fontScale="92500" lnSpcReduction="20000"/>
          </a:bodyPr>
          <a:lstStyle/>
          <a:p>
            <a:pPr algn="ctr"/>
            <a:r>
              <a:rPr lang="en-US" sz="2600" b="1" dirty="0">
                <a:solidFill>
                  <a:schemeClr val="accent5"/>
                </a:solidFill>
              </a:rPr>
              <a:t>Nathan Serafin – Associate Planner</a:t>
            </a:r>
          </a:p>
          <a:p>
            <a:pPr algn="ctr"/>
            <a:r>
              <a:rPr lang="en-US" dirty="0">
                <a:solidFill>
                  <a:schemeClr val="accent5"/>
                </a:solidFill>
              </a:rPr>
              <a:t> </a:t>
            </a:r>
          </a:p>
        </p:txBody>
      </p:sp>
      <p:sp>
        <p:nvSpPr>
          <p:cNvPr id="5" name="Subtitle 3">
            <a:extLst>
              <a:ext uri="{FF2B5EF4-FFF2-40B4-BE49-F238E27FC236}">
                <a16:creationId xmlns:a16="http://schemas.microsoft.com/office/drawing/2014/main" id="{73D7A8DE-D4B9-8CFA-F563-1A33708B1323}"/>
              </a:ext>
            </a:extLst>
          </p:cNvPr>
          <p:cNvSpPr txBox="1">
            <a:spLocks/>
          </p:cNvSpPr>
          <p:nvPr/>
        </p:nvSpPr>
        <p:spPr>
          <a:xfrm>
            <a:off x="3620002" y="4731045"/>
            <a:ext cx="4951994" cy="41751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i="1" dirty="0">
                <a:solidFill>
                  <a:schemeClr val="accent5"/>
                </a:solidFill>
              </a:rPr>
              <a:t>Planning and Environmental Review</a:t>
            </a:r>
          </a:p>
          <a:p>
            <a:endParaRPr lang="en-US" dirty="0">
              <a:solidFill>
                <a:schemeClr val="accent5"/>
              </a:solidFill>
            </a:endParaRPr>
          </a:p>
        </p:txBody>
      </p:sp>
      <p:sp>
        <p:nvSpPr>
          <p:cNvPr id="6" name="Subtitle 3">
            <a:extLst>
              <a:ext uri="{FF2B5EF4-FFF2-40B4-BE49-F238E27FC236}">
                <a16:creationId xmlns:a16="http://schemas.microsoft.com/office/drawing/2014/main" id="{B9B9325A-1D82-764B-3FB6-CE6D1CB42739}"/>
              </a:ext>
            </a:extLst>
          </p:cNvPr>
          <p:cNvSpPr txBox="1">
            <a:spLocks/>
          </p:cNvSpPr>
          <p:nvPr/>
        </p:nvSpPr>
        <p:spPr>
          <a:xfrm>
            <a:off x="9104243" y="6431235"/>
            <a:ext cx="2934276" cy="348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1" dirty="0">
                <a:solidFill>
                  <a:schemeClr val="accent5"/>
                </a:solidFill>
              </a:rPr>
              <a:t>July 21, 2026</a:t>
            </a:r>
          </a:p>
          <a:p>
            <a:pPr algn="r"/>
            <a:endParaRPr lang="en-US" sz="1400" b="1" dirty="0">
              <a:solidFill>
                <a:schemeClr val="accent5"/>
              </a:solidFill>
            </a:endParaRPr>
          </a:p>
        </p:txBody>
      </p:sp>
    </p:spTree>
    <p:extLst>
      <p:ext uri="{BB962C8B-B14F-4D97-AF65-F5344CB8AC3E}">
        <p14:creationId xmlns:p14="http://schemas.microsoft.com/office/powerpoint/2010/main" val="149549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3656" y="6581650"/>
            <a:ext cx="373062" cy="206104"/>
          </a:xfrm>
        </p:spPr>
        <p:txBody>
          <a:bodyPr/>
          <a:lstStyle/>
          <a:p>
            <a:fld id="{03DC2DEF-D2FE-4B45-ABA4-9F153FD1C98A}" type="slidenum">
              <a:rPr lang="en-US" b="1" smtClean="0"/>
              <a:t>2</a:t>
            </a:fld>
            <a:endParaRPr lang="en-US" b="1" dirty="0"/>
          </a:p>
        </p:txBody>
      </p:sp>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772435" y="795118"/>
            <a:ext cx="7439235" cy="646112"/>
          </a:xfrm>
        </p:spPr>
        <p:txBody>
          <a:bodyPr/>
          <a:lstStyle/>
          <a:p>
            <a:r>
              <a:rPr lang="en-US" dirty="0"/>
              <a:t>Summary of Housing Element Program D1 – Universal Design</a:t>
            </a:r>
          </a:p>
        </p:txBody>
      </p:sp>
      <p:sp>
        <p:nvSpPr>
          <p:cNvPr id="9" name="TextBox 8">
            <a:extLst>
              <a:ext uri="{FF2B5EF4-FFF2-40B4-BE49-F238E27FC236}">
                <a16:creationId xmlns:a16="http://schemas.microsoft.com/office/drawing/2014/main" id="{EFB95F8C-9AE5-0CBD-9301-CEE703C352B1}"/>
              </a:ext>
            </a:extLst>
          </p:cNvPr>
          <p:cNvSpPr txBox="1"/>
          <p:nvPr/>
        </p:nvSpPr>
        <p:spPr>
          <a:xfrm>
            <a:off x="949917" y="1535666"/>
            <a:ext cx="7925141" cy="707886"/>
          </a:xfrm>
          <a:prstGeom prst="rect">
            <a:avLst/>
          </a:prstGeom>
          <a:noFill/>
        </p:spPr>
        <p:txBody>
          <a:bodyPr wrap="square">
            <a:spAutoFit/>
          </a:bodyPr>
          <a:lstStyle/>
          <a:p>
            <a:pPr marL="0" indent="0">
              <a:buNone/>
            </a:pPr>
            <a:r>
              <a:rPr lang="en-US" sz="2000" b="1" dirty="0"/>
              <a:t>Objective: Increase the number of accessible units by 450 units over the Housing Element period (2021 – 2029)</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949918" y="2473931"/>
            <a:ext cx="8373376" cy="4088833"/>
          </a:xfrm>
        </p:spPr>
        <p:txBody>
          <a:bodyPr>
            <a:normAutofit/>
          </a:bodyPr>
          <a:lstStyle/>
          <a:p>
            <a:pPr marL="0" indent="0">
              <a:buNone/>
            </a:pPr>
            <a:r>
              <a:rPr lang="en-US" b="1" dirty="0"/>
              <a:t>To advise the County on a Universal Design Program, the County will convene a Working Group consisting of:</a:t>
            </a:r>
          </a:p>
          <a:p>
            <a:r>
              <a:rPr lang="en-US" dirty="0"/>
              <a:t>Advocates and service providers for people with disabilities and seniors</a:t>
            </a:r>
          </a:p>
          <a:p>
            <a:r>
              <a:rPr lang="en-US" dirty="0"/>
              <a:t>The Building Industry Association (BIA)</a:t>
            </a:r>
          </a:p>
          <a:p>
            <a:pPr>
              <a:spcAft>
                <a:spcPts val="1200"/>
              </a:spcAft>
            </a:pPr>
            <a:r>
              <a:rPr lang="en-US" dirty="0"/>
              <a:t>Other stakeholders</a:t>
            </a:r>
          </a:p>
          <a:p>
            <a:pPr marL="0" indent="0">
              <a:buNone/>
            </a:pPr>
            <a:r>
              <a:rPr lang="en-US" b="1" dirty="0"/>
              <a:t>The County will create a program that includes:</a:t>
            </a:r>
          </a:p>
          <a:p>
            <a:r>
              <a:rPr lang="en-US" dirty="0"/>
              <a:t>Evaluation of the lack of new accessible units</a:t>
            </a:r>
          </a:p>
          <a:p>
            <a:r>
              <a:rPr lang="en-US" dirty="0"/>
              <a:t>Incentives to encourage Universal Design Concepts</a:t>
            </a:r>
          </a:p>
          <a:p>
            <a:r>
              <a:rPr lang="en-US" dirty="0"/>
              <a:t>Targeted outreach to developers</a:t>
            </a:r>
          </a:p>
        </p:txBody>
      </p:sp>
      <p:sp>
        <p:nvSpPr>
          <p:cNvPr id="5" name="Rectangle 4">
            <a:extLst>
              <a:ext uri="{FF2B5EF4-FFF2-40B4-BE49-F238E27FC236}">
                <a16:creationId xmlns:a16="http://schemas.microsoft.com/office/drawing/2014/main" id="{09020135-0DE2-3EBF-5643-354B5681C8D5}"/>
              </a:ext>
              <a:ext uri="{C183D7F6-B498-43B3-948B-1728B52AA6E4}">
                <adec:decorative xmlns:adec="http://schemas.microsoft.com/office/drawing/2017/decorative" val="1"/>
              </a:ext>
            </a:extLst>
          </p:cNvPr>
          <p:cNvSpPr/>
          <p:nvPr/>
        </p:nvSpPr>
        <p:spPr>
          <a:xfrm>
            <a:off x="521733" y="542018"/>
            <a:ext cx="138943" cy="524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A2D12EB-64B1-FA28-08E5-694F715E55A1}"/>
              </a:ext>
              <a:ext uri="{C183D7F6-B498-43B3-948B-1728B52AA6E4}">
                <adec:decorative xmlns:adec="http://schemas.microsoft.com/office/drawing/2017/decorative" val="1"/>
              </a:ext>
            </a:extLst>
          </p:cNvPr>
          <p:cNvSpPr/>
          <p:nvPr/>
        </p:nvSpPr>
        <p:spPr>
          <a:xfrm rot="5400000">
            <a:off x="611808" y="5897525"/>
            <a:ext cx="350739" cy="1574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64B35795-82C6-CE63-80CC-114B23412599}"/>
              </a:ext>
              <a:ext uri="{C183D7F6-B498-43B3-948B-1728B52AA6E4}">
                <adec:decorative xmlns:adec="http://schemas.microsoft.com/office/drawing/2017/decorative" val="1"/>
              </a:ext>
            </a:extLst>
          </p:cNvPr>
          <p:cNvSpPr txBox="1">
            <a:spLocks/>
          </p:cNvSpPr>
          <p:nvPr/>
        </p:nvSpPr>
        <p:spPr>
          <a:xfrm>
            <a:off x="64857" y="6569997"/>
            <a:ext cx="1509500" cy="2061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July 21, 2026</a:t>
            </a:r>
          </a:p>
        </p:txBody>
      </p:sp>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CAF27-69EB-F619-3268-DAADF8FF57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4691DB-52FC-8D76-F880-B20E72D5E08B}"/>
              </a:ext>
            </a:extLst>
          </p:cNvPr>
          <p:cNvSpPr>
            <a:spLocks noGrp="1"/>
          </p:cNvSpPr>
          <p:nvPr>
            <p:ph type="sldNum" sz="quarter" idx="12"/>
          </p:nvPr>
        </p:nvSpPr>
        <p:spPr>
          <a:xfrm>
            <a:off x="11513656" y="6581650"/>
            <a:ext cx="373062" cy="206104"/>
          </a:xfrm>
        </p:spPr>
        <p:txBody>
          <a:bodyPr/>
          <a:lstStyle/>
          <a:p>
            <a:fld id="{03DC2DEF-D2FE-4B45-ABA4-9F153FD1C98A}" type="slidenum">
              <a:rPr lang="en-US" b="1" smtClean="0"/>
              <a:t>3</a:t>
            </a:fld>
            <a:endParaRPr lang="en-US" b="1" dirty="0"/>
          </a:p>
        </p:txBody>
      </p:sp>
      <p:sp>
        <p:nvSpPr>
          <p:cNvPr id="6" name="Title 5">
            <a:extLst>
              <a:ext uri="{FF2B5EF4-FFF2-40B4-BE49-F238E27FC236}">
                <a16:creationId xmlns:a16="http://schemas.microsoft.com/office/drawing/2014/main" id="{7D76BF5C-8411-C239-D7BD-1C5FC789CD21}"/>
              </a:ext>
            </a:extLst>
          </p:cNvPr>
          <p:cNvSpPr>
            <a:spLocks noGrp="1"/>
          </p:cNvSpPr>
          <p:nvPr>
            <p:ph type="title"/>
          </p:nvPr>
        </p:nvSpPr>
        <p:spPr>
          <a:xfrm>
            <a:off x="772435" y="795118"/>
            <a:ext cx="7439235" cy="646112"/>
          </a:xfrm>
        </p:spPr>
        <p:txBody>
          <a:bodyPr/>
          <a:lstStyle/>
          <a:p>
            <a:r>
              <a:rPr lang="en-US" dirty="0"/>
              <a:t>State Regulation on Universal Design – HSC section 17959 (2003)</a:t>
            </a:r>
          </a:p>
        </p:txBody>
      </p:sp>
      <p:sp>
        <p:nvSpPr>
          <p:cNvPr id="8" name="TextBox 7">
            <a:extLst>
              <a:ext uri="{FF2B5EF4-FFF2-40B4-BE49-F238E27FC236}">
                <a16:creationId xmlns:a16="http://schemas.microsoft.com/office/drawing/2014/main" id="{31BBAE57-A542-95D6-81A5-EA4CBBD58772}"/>
              </a:ext>
            </a:extLst>
          </p:cNvPr>
          <p:cNvSpPr txBox="1"/>
          <p:nvPr/>
        </p:nvSpPr>
        <p:spPr>
          <a:xfrm>
            <a:off x="949917" y="1535666"/>
            <a:ext cx="7925141" cy="1015663"/>
          </a:xfrm>
          <a:prstGeom prst="rect">
            <a:avLst/>
          </a:prstGeom>
          <a:noFill/>
        </p:spPr>
        <p:txBody>
          <a:bodyPr wrap="square">
            <a:spAutoFit/>
          </a:bodyPr>
          <a:lstStyle/>
          <a:p>
            <a:pPr marL="0" indent="0">
              <a:buNone/>
            </a:pPr>
            <a:r>
              <a:rPr lang="en-US" sz="2000" b="1" dirty="0"/>
              <a:t>A jurisdiction (city, county, or city </a:t>
            </a:r>
            <a:r>
              <a:rPr lang="en-US" sz="2000" b="1" i="1" dirty="0"/>
              <a:t>and</a:t>
            </a:r>
            <a:r>
              <a:rPr lang="en-US" sz="2000" b="1" dirty="0"/>
              <a:t> county) may, by ordinance, make changes or modifications in addition to or in excess of California Building Code requirements.</a:t>
            </a:r>
          </a:p>
        </p:txBody>
      </p:sp>
      <p:sp>
        <p:nvSpPr>
          <p:cNvPr id="7" name="Content Placeholder 6">
            <a:extLst>
              <a:ext uri="{FF2B5EF4-FFF2-40B4-BE49-F238E27FC236}">
                <a16:creationId xmlns:a16="http://schemas.microsoft.com/office/drawing/2014/main" id="{59CC804A-1B26-EB4A-BD6E-85A5ABD13729}"/>
              </a:ext>
            </a:extLst>
          </p:cNvPr>
          <p:cNvSpPr>
            <a:spLocks noGrp="1"/>
          </p:cNvSpPr>
          <p:nvPr>
            <p:ph idx="1"/>
          </p:nvPr>
        </p:nvSpPr>
        <p:spPr>
          <a:xfrm>
            <a:off x="949917" y="2787697"/>
            <a:ext cx="9278811" cy="2967644"/>
          </a:xfrm>
        </p:spPr>
        <p:txBody>
          <a:bodyPr>
            <a:normAutofit lnSpcReduction="10000"/>
          </a:bodyPr>
          <a:lstStyle/>
          <a:p>
            <a:pPr marL="0" indent="0">
              <a:buNone/>
            </a:pPr>
            <a:r>
              <a:rPr lang="en-US" sz="2100" b="1" dirty="0"/>
              <a:t>California Department of Housing and Community Development (HCD) also developed: </a:t>
            </a:r>
          </a:p>
          <a:p>
            <a:r>
              <a:rPr lang="en-US" dirty="0"/>
              <a:t>A Model Design Ordinance that jurisdictions can adopt, and </a:t>
            </a:r>
          </a:p>
          <a:p>
            <a:pPr>
              <a:spcAft>
                <a:spcPts val="1200"/>
              </a:spcAft>
            </a:pPr>
            <a:r>
              <a:rPr lang="en-US" dirty="0"/>
              <a:t>A checklist outlining additional safety or mobility features that jurisdictions can use</a:t>
            </a:r>
          </a:p>
          <a:p>
            <a:pPr marL="0" indent="0">
              <a:buNone/>
            </a:pPr>
            <a:r>
              <a:rPr lang="en-US" b="1" dirty="0"/>
              <a:t>Jurisdictions may adopt regulations based on Universal Design guidelines, which are intended to:</a:t>
            </a:r>
          </a:p>
          <a:p>
            <a:r>
              <a:rPr lang="en-US" dirty="0"/>
              <a:t>Enhance the full life cycle use of housing </a:t>
            </a:r>
          </a:p>
          <a:p>
            <a:pPr>
              <a:spcAft>
                <a:spcPts val="1200"/>
              </a:spcAft>
            </a:pPr>
            <a:r>
              <a:rPr lang="en-US" dirty="0"/>
              <a:t>Accommodate a wide range of individual preferences and functional abilities</a:t>
            </a:r>
          </a:p>
        </p:txBody>
      </p:sp>
      <p:sp>
        <p:nvSpPr>
          <p:cNvPr id="5" name="Rectangle 4">
            <a:extLst>
              <a:ext uri="{FF2B5EF4-FFF2-40B4-BE49-F238E27FC236}">
                <a16:creationId xmlns:a16="http://schemas.microsoft.com/office/drawing/2014/main" id="{150C588C-D30C-3B79-470D-F52CCA31838E}"/>
              </a:ext>
              <a:ext uri="{C183D7F6-B498-43B3-948B-1728B52AA6E4}">
                <adec:decorative xmlns:adec="http://schemas.microsoft.com/office/drawing/2017/decorative" val="1"/>
              </a:ext>
            </a:extLst>
          </p:cNvPr>
          <p:cNvSpPr/>
          <p:nvPr/>
        </p:nvSpPr>
        <p:spPr>
          <a:xfrm>
            <a:off x="521733" y="542018"/>
            <a:ext cx="138943" cy="524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53BEB94E-69E3-D3DB-6FA1-BF756358FF53}"/>
              </a:ext>
              <a:ext uri="{C183D7F6-B498-43B3-948B-1728B52AA6E4}">
                <adec:decorative xmlns:adec="http://schemas.microsoft.com/office/drawing/2017/decorative" val="1"/>
              </a:ext>
            </a:extLst>
          </p:cNvPr>
          <p:cNvSpPr/>
          <p:nvPr/>
        </p:nvSpPr>
        <p:spPr>
          <a:xfrm rot="5400000">
            <a:off x="611808" y="5897525"/>
            <a:ext cx="350739" cy="1574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9FE02907-672D-AA07-CFC2-BF05B0B099F1}"/>
              </a:ext>
            </a:extLst>
          </p:cNvPr>
          <p:cNvSpPr txBox="1">
            <a:spLocks/>
          </p:cNvSpPr>
          <p:nvPr/>
        </p:nvSpPr>
        <p:spPr>
          <a:xfrm>
            <a:off x="64857" y="6569997"/>
            <a:ext cx="1509500" cy="2061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July 21, 2026</a:t>
            </a:r>
          </a:p>
        </p:txBody>
      </p:sp>
    </p:spTree>
    <p:extLst>
      <p:ext uri="{BB962C8B-B14F-4D97-AF65-F5344CB8AC3E}">
        <p14:creationId xmlns:p14="http://schemas.microsoft.com/office/powerpoint/2010/main" val="405429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AE403-56BF-C3AC-88EE-DB8DAC3BAFA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A7961-E64B-314F-8375-E49FD964D054}"/>
              </a:ext>
            </a:extLst>
          </p:cNvPr>
          <p:cNvSpPr>
            <a:spLocks noGrp="1"/>
          </p:cNvSpPr>
          <p:nvPr>
            <p:ph type="sldNum" sz="quarter" idx="12"/>
          </p:nvPr>
        </p:nvSpPr>
        <p:spPr>
          <a:xfrm>
            <a:off x="11513656" y="6581650"/>
            <a:ext cx="373062" cy="206104"/>
          </a:xfrm>
        </p:spPr>
        <p:txBody>
          <a:bodyPr/>
          <a:lstStyle/>
          <a:p>
            <a:fld id="{03DC2DEF-D2FE-4B45-ABA4-9F153FD1C98A}" type="slidenum">
              <a:rPr lang="en-US" b="1" smtClean="0"/>
              <a:t>4</a:t>
            </a:fld>
            <a:endParaRPr lang="en-US" b="1" dirty="0"/>
          </a:p>
        </p:txBody>
      </p:sp>
      <p:sp>
        <p:nvSpPr>
          <p:cNvPr id="6" name="Title 5">
            <a:extLst>
              <a:ext uri="{FF2B5EF4-FFF2-40B4-BE49-F238E27FC236}">
                <a16:creationId xmlns:a16="http://schemas.microsoft.com/office/drawing/2014/main" id="{AD0C408E-3C9C-AB15-DE01-169C55D9BF3F}"/>
              </a:ext>
            </a:extLst>
          </p:cNvPr>
          <p:cNvSpPr>
            <a:spLocks noGrp="1"/>
          </p:cNvSpPr>
          <p:nvPr>
            <p:ph type="title"/>
          </p:nvPr>
        </p:nvSpPr>
        <p:spPr>
          <a:xfrm>
            <a:off x="772435" y="481353"/>
            <a:ext cx="7439235" cy="646112"/>
          </a:xfrm>
        </p:spPr>
        <p:txBody>
          <a:bodyPr/>
          <a:lstStyle/>
          <a:p>
            <a:r>
              <a:rPr lang="en-US" dirty="0"/>
              <a:t>Definition of Universal Design</a:t>
            </a:r>
          </a:p>
        </p:txBody>
      </p:sp>
      <p:sp>
        <p:nvSpPr>
          <p:cNvPr id="7" name="Content Placeholder 6">
            <a:extLst>
              <a:ext uri="{FF2B5EF4-FFF2-40B4-BE49-F238E27FC236}">
                <a16:creationId xmlns:a16="http://schemas.microsoft.com/office/drawing/2014/main" id="{E7623EAC-14B3-CC91-63F1-AA0D25667AB5}"/>
              </a:ext>
            </a:extLst>
          </p:cNvPr>
          <p:cNvSpPr>
            <a:spLocks noGrp="1"/>
          </p:cNvSpPr>
          <p:nvPr>
            <p:ph idx="1"/>
          </p:nvPr>
        </p:nvSpPr>
        <p:spPr>
          <a:xfrm>
            <a:off x="521733" y="1604353"/>
            <a:ext cx="6078411" cy="4088833"/>
          </a:xfrm>
        </p:spPr>
        <p:txBody>
          <a:bodyPr>
            <a:normAutofit/>
          </a:bodyPr>
          <a:lstStyle/>
          <a:p>
            <a:pPr marL="0" indent="0">
              <a:buNone/>
            </a:pPr>
            <a:r>
              <a:rPr lang="en-US" b="1" dirty="0"/>
              <a:t>The County does not have a universal definition, though the Countywide Design Guidelines describe it as:</a:t>
            </a:r>
          </a:p>
          <a:p>
            <a:pPr marL="0" indent="0">
              <a:buNone/>
            </a:pPr>
            <a:r>
              <a:rPr lang="en-US" i="1" dirty="0"/>
              <a:t>“…the process of ensuring that </a:t>
            </a:r>
            <a:r>
              <a:rPr lang="en-US" b="1" i="1" u="sng" dirty="0"/>
              <a:t>the built environment is accessible, understandable, and navigable to people with a wide range of abilities and conditions</a:t>
            </a:r>
            <a:r>
              <a:rPr lang="en-US" i="1" dirty="0"/>
              <a:t> affecting one or more of the senses, motor skill, reach, range of motion, and/or general mobility.</a:t>
            </a:r>
          </a:p>
          <a:p>
            <a:pPr marL="0" indent="0">
              <a:buNone/>
            </a:pPr>
            <a:r>
              <a:rPr lang="en-US" i="1" dirty="0"/>
              <a:t>Universal design accommodates a wide range of individual preferences and abilities; communicates necessary information effectively (regardless of ambient conditions or the user’s sensory abilities); and can be approached, reached, manipulated, and used regardless of the individual’s body size, posture, or mobility.”</a:t>
            </a:r>
            <a:endParaRPr lang="en-US" b="1" i="1" dirty="0"/>
          </a:p>
        </p:txBody>
      </p:sp>
      <p:sp>
        <p:nvSpPr>
          <p:cNvPr id="2" name="Rectangle 1">
            <a:extLst>
              <a:ext uri="{FF2B5EF4-FFF2-40B4-BE49-F238E27FC236}">
                <a16:creationId xmlns:a16="http://schemas.microsoft.com/office/drawing/2014/main" id="{DBADCFDA-400D-4B0E-B9C5-DBBEFE20C399}"/>
              </a:ext>
              <a:ext uri="{C183D7F6-B498-43B3-948B-1728B52AA6E4}">
                <adec:decorative xmlns:adec="http://schemas.microsoft.com/office/drawing/2017/decorative" val="1"/>
              </a:ext>
            </a:extLst>
          </p:cNvPr>
          <p:cNvSpPr/>
          <p:nvPr/>
        </p:nvSpPr>
        <p:spPr>
          <a:xfrm rot="5400000">
            <a:off x="611808" y="5897525"/>
            <a:ext cx="350739" cy="1574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A3273699-6EC9-6B8E-FC48-185D872E641B}"/>
              </a:ext>
              <a:ext uri="{C183D7F6-B498-43B3-948B-1728B52AA6E4}">
                <adec:decorative xmlns:adec="http://schemas.microsoft.com/office/drawing/2017/decorative" val="1"/>
              </a:ext>
            </a:extLst>
          </p:cNvPr>
          <p:cNvSpPr txBox="1">
            <a:spLocks/>
          </p:cNvSpPr>
          <p:nvPr/>
        </p:nvSpPr>
        <p:spPr>
          <a:xfrm>
            <a:off x="64857" y="6569997"/>
            <a:ext cx="1509500" cy="2061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July 21, 2026</a:t>
            </a:r>
          </a:p>
        </p:txBody>
      </p:sp>
      <p:pic>
        <p:nvPicPr>
          <p:cNvPr id="11" name="Picture 10" descr="Sacramento County Countywide Design Guidelines and Case Studies title page.">
            <a:extLst>
              <a:ext uri="{FF2B5EF4-FFF2-40B4-BE49-F238E27FC236}">
                <a16:creationId xmlns:a16="http://schemas.microsoft.com/office/drawing/2014/main" id="{F48A3B13-F0A0-AE07-8DBE-BE5A609FE72A}"/>
              </a:ext>
            </a:extLst>
          </p:cNvPr>
          <p:cNvPicPr>
            <a:picLocks noChangeAspect="1"/>
          </p:cNvPicPr>
          <p:nvPr/>
        </p:nvPicPr>
        <p:blipFill>
          <a:blip r:embed="rId2"/>
          <a:stretch>
            <a:fillRect/>
          </a:stretch>
        </p:blipFill>
        <p:spPr>
          <a:xfrm>
            <a:off x="6989251" y="1885950"/>
            <a:ext cx="4897467" cy="3319182"/>
          </a:xfrm>
          <a:prstGeom prst="rect">
            <a:avLst/>
          </a:prstGeom>
        </p:spPr>
      </p:pic>
      <p:sp>
        <p:nvSpPr>
          <p:cNvPr id="5" name="Rectangle 4">
            <a:extLst>
              <a:ext uri="{FF2B5EF4-FFF2-40B4-BE49-F238E27FC236}">
                <a16:creationId xmlns:a16="http://schemas.microsoft.com/office/drawing/2014/main" id="{1D57D813-8848-0E33-C954-81D84D420B1E}"/>
              </a:ext>
              <a:ext uri="{C183D7F6-B498-43B3-948B-1728B52AA6E4}">
                <adec:decorative xmlns:adec="http://schemas.microsoft.com/office/drawing/2017/decorative" val="1"/>
              </a:ext>
            </a:extLst>
          </p:cNvPr>
          <p:cNvSpPr/>
          <p:nvPr/>
        </p:nvSpPr>
        <p:spPr>
          <a:xfrm>
            <a:off x="521733" y="542018"/>
            <a:ext cx="138943" cy="524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877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D966-6A4B-83BC-A8BA-6CD43851C04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874A10-3467-8D81-74F3-22C9C5CA24B4}"/>
              </a:ext>
            </a:extLst>
          </p:cNvPr>
          <p:cNvSpPr>
            <a:spLocks noGrp="1"/>
          </p:cNvSpPr>
          <p:nvPr>
            <p:ph type="sldNum" sz="quarter" idx="12"/>
          </p:nvPr>
        </p:nvSpPr>
        <p:spPr>
          <a:xfrm>
            <a:off x="11513656" y="6581650"/>
            <a:ext cx="373062" cy="206104"/>
          </a:xfrm>
        </p:spPr>
        <p:txBody>
          <a:bodyPr/>
          <a:lstStyle/>
          <a:p>
            <a:fld id="{03DC2DEF-D2FE-4B45-ABA4-9F153FD1C98A}" type="slidenum">
              <a:rPr lang="en-US" b="1" smtClean="0"/>
              <a:t>5</a:t>
            </a:fld>
            <a:endParaRPr lang="en-US" b="1" dirty="0"/>
          </a:p>
        </p:txBody>
      </p:sp>
      <p:sp>
        <p:nvSpPr>
          <p:cNvPr id="6" name="Title 5">
            <a:extLst>
              <a:ext uri="{FF2B5EF4-FFF2-40B4-BE49-F238E27FC236}">
                <a16:creationId xmlns:a16="http://schemas.microsoft.com/office/drawing/2014/main" id="{22E99EA9-7D6E-ED59-035D-81D7A3A46E0C}"/>
              </a:ext>
            </a:extLst>
          </p:cNvPr>
          <p:cNvSpPr>
            <a:spLocks noGrp="1"/>
          </p:cNvSpPr>
          <p:nvPr>
            <p:ph type="title"/>
          </p:nvPr>
        </p:nvSpPr>
        <p:spPr>
          <a:xfrm>
            <a:off x="772435" y="481353"/>
            <a:ext cx="7439235" cy="646112"/>
          </a:xfrm>
        </p:spPr>
        <p:txBody>
          <a:bodyPr/>
          <a:lstStyle/>
          <a:p>
            <a:r>
              <a:rPr lang="en-US" dirty="0"/>
              <a:t>Progress on Program D1 to Date</a:t>
            </a:r>
          </a:p>
        </p:txBody>
      </p:sp>
      <p:sp>
        <p:nvSpPr>
          <p:cNvPr id="5" name="Rectangle 4">
            <a:extLst>
              <a:ext uri="{FF2B5EF4-FFF2-40B4-BE49-F238E27FC236}">
                <a16:creationId xmlns:a16="http://schemas.microsoft.com/office/drawing/2014/main" id="{8C17716E-9B09-30FD-5920-AB1A3FE5FF29}"/>
              </a:ext>
              <a:ext uri="{C183D7F6-B498-43B3-948B-1728B52AA6E4}">
                <adec:decorative xmlns:adec="http://schemas.microsoft.com/office/drawing/2017/decorative" val="1"/>
              </a:ext>
            </a:extLst>
          </p:cNvPr>
          <p:cNvSpPr/>
          <p:nvPr/>
        </p:nvSpPr>
        <p:spPr>
          <a:xfrm>
            <a:off x="521733" y="542018"/>
            <a:ext cx="138943" cy="524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75CF0D9-7C7B-B334-DE78-D6D087740D35}"/>
              </a:ext>
              <a:ext uri="{C183D7F6-B498-43B3-948B-1728B52AA6E4}">
                <adec:decorative xmlns:adec="http://schemas.microsoft.com/office/drawing/2017/decorative" val="1"/>
              </a:ext>
            </a:extLst>
          </p:cNvPr>
          <p:cNvSpPr/>
          <p:nvPr/>
        </p:nvSpPr>
        <p:spPr>
          <a:xfrm rot="5400000">
            <a:off x="611808" y="5897525"/>
            <a:ext cx="350739" cy="1574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6">
            <a:extLst>
              <a:ext uri="{FF2B5EF4-FFF2-40B4-BE49-F238E27FC236}">
                <a16:creationId xmlns:a16="http://schemas.microsoft.com/office/drawing/2014/main" id="{80BE47FD-CD90-0DF6-1C61-1815AFC33C70}"/>
              </a:ext>
            </a:extLst>
          </p:cNvPr>
          <p:cNvSpPr txBox="1">
            <a:spLocks/>
          </p:cNvSpPr>
          <p:nvPr/>
        </p:nvSpPr>
        <p:spPr>
          <a:xfrm>
            <a:off x="949918" y="1496773"/>
            <a:ext cx="4088247" cy="4554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Assembly of the Universal Design Working Group, represented by:</a:t>
            </a:r>
          </a:p>
          <a:p>
            <a:endParaRPr lang="en-US" dirty="0"/>
          </a:p>
        </p:txBody>
      </p:sp>
      <p:grpSp>
        <p:nvGrpSpPr>
          <p:cNvPr id="12" name="Group 11" descr="Diagram showing County Human Services, Architects, County Disability Compliance, County Building, Permits, and Inspection, Disability Advocates and Service Providers, and Developers &amp; BIA (Building Industry Association)">
            <a:extLst>
              <a:ext uri="{FF2B5EF4-FFF2-40B4-BE49-F238E27FC236}">
                <a16:creationId xmlns:a16="http://schemas.microsoft.com/office/drawing/2014/main" id="{8C4B00BB-E033-1223-B33D-90334BFC73C4}"/>
              </a:ext>
            </a:extLst>
          </p:cNvPr>
          <p:cNvGrpSpPr/>
          <p:nvPr/>
        </p:nvGrpSpPr>
        <p:grpSpPr>
          <a:xfrm>
            <a:off x="521733" y="1972626"/>
            <a:ext cx="4944617" cy="4803475"/>
            <a:chOff x="521733" y="1972626"/>
            <a:chExt cx="4944617" cy="4803475"/>
          </a:xfrm>
        </p:grpSpPr>
        <p:sp>
          <p:nvSpPr>
            <p:cNvPr id="13" name="Oval 12">
              <a:extLst>
                <a:ext uri="{FF2B5EF4-FFF2-40B4-BE49-F238E27FC236}">
                  <a16:creationId xmlns:a16="http://schemas.microsoft.com/office/drawing/2014/main" id="{DC88B7F1-1088-9EBE-C9E2-CCF8D59E223E}"/>
                </a:ext>
              </a:extLst>
            </p:cNvPr>
            <p:cNvSpPr/>
            <p:nvPr/>
          </p:nvSpPr>
          <p:spPr>
            <a:xfrm>
              <a:off x="649300" y="2204514"/>
              <a:ext cx="1348710" cy="134871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County Human Services</a:t>
              </a:r>
            </a:p>
          </p:txBody>
        </p:sp>
        <p:sp>
          <p:nvSpPr>
            <p:cNvPr id="14" name="Oval 13">
              <a:extLst>
                <a:ext uri="{FF2B5EF4-FFF2-40B4-BE49-F238E27FC236}">
                  <a16:creationId xmlns:a16="http://schemas.microsoft.com/office/drawing/2014/main" id="{A44DB37D-BF7A-E1E9-B5E8-0AB4E4A56D59}"/>
                </a:ext>
              </a:extLst>
            </p:cNvPr>
            <p:cNvSpPr/>
            <p:nvPr/>
          </p:nvSpPr>
          <p:spPr>
            <a:xfrm>
              <a:off x="2047926" y="2623375"/>
              <a:ext cx="1778282" cy="185969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County Disability Compliance</a:t>
              </a:r>
            </a:p>
          </p:txBody>
        </p:sp>
        <p:sp>
          <p:nvSpPr>
            <p:cNvPr id="15" name="Oval 14">
              <a:extLst>
                <a:ext uri="{FF2B5EF4-FFF2-40B4-BE49-F238E27FC236}">
                  <a16:creationId xmlns:a16="http://schemas.microsoft.com/office/drawing/2014/main" id="{B791949B-FDC2-AEFA-550F-980477DB6616}"/>
                </a:ext>
              </a:extLst>
            </p:cNvPr>
            <p:cNvSpPr/>
            <p:nvPr/>
          </p:nvSpPr>
          <p:spPr>
            <a:xfrm>
              <a:off x="521733" y="3855544"/>
              <a:ext cx="1668841" cy="174524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County Building, Permits, Inspection</a:t>
              </a:r>
            </a:p>
          </p:txBody>
        </p:sp>
        <p:sp>
          <p:nvSpPr>
            <p:cNvPr id="16" name="Oval 15">
              <a:extLst>
                <a:ext uri="{FF2B5EF4-FFF2-40B4-BE49-F238E27FC236}">
                  <a16:creationId xmlns:a16="http://schemas.microsoft.com/office/drawing/2014/main" id="{AADC9C00-14D2-95E9-A056-A18C30D4CA44}"/>
                </a:ext>
              </a:extLst>
            </p:cNvPr>
            <p:cNvSpPr/>
            <p:nvPr/>
          </p:nvSpPr>
          <p:spPr>
            <a:xfrm>
              <a:off x="2263474" y="4670940"/>
              <a:ext cx="2012999" cy="210516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Disability Advocates and Service Providers</a:t>
              </a:r>
            </a:p>
          </p:txBody>
        </p:sp>
        <p:grpSp>
          <p:nvGrpSpPr>
            <p:cNvPr id="19" name="Group 18">
              <a:extLst>
                <a:ext uri="{FF2B5EF4-FFF2-40B4-BE49-F238E27FC236}">
                  <a16:creationId xmlns:a16="http://schemas.microsoft.com/office/drawing/2014/main" id="{7BD281CB-D8E3-9B67-EAFE-EF4F35AA56E9}"/>
                </a:ext>
              </a:extLst>
            </p:cNvPr>
            <p:cNvGrpSpPr/>
            <p:nvPr/>
          </p:nvGrpSpPr>
          <p:grpSpPr>
            <a:xfrm>
              <a:off x="3622340" y="3475531"/>
              <a:ext cx="1844010" cy="1928434"/>
              <a:chOff x="3836987" y="1570281"/>
              <a:chExt cx="1844010" cy="1928434"/>
            </a:xfrm>
          </p:grpSpPr>
          <p:sp>
            <p:nvSpPr>
              <p:cNvPr id="18" name="Oval 17">
                <a:extLst>
                  <a:ext uri="{FF2B5EF4-FFF2-40B4-BE49-F238E27FC236}">
                    <a16:creationId xmlns:a16="http://schemas.microsoft.com/office/drawing/2014/main" id="{C0B24B5F-79DA-E8DF-34DC-4ACCA0DB4D94}"/>
                  </a:ext>
                </a:extLst>
              </p:cNvPr>
              <p:cNvSpPr/>
              <p:nvPr/>
            </p:nvSpPr>
            <p:spPr>
              <a:xfrm>
                <a:off x="4149417" y="1883631"/>
                <a:ext cx="1175618" cy="122944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Oval 16">
                <a:extLst>
                  <a:ext uri="{FF2B5EF4-FFF2-40B4-BE49-F238E27FC236}">
                    <a16:creationId xmlns:a16="http://schemas.microsoft.com/office/drawing/2014/main" id="{EAFCF38B-3BC2-6F03-C90C-3AA362748A01}"/>
                  </a:ext>
                </a:extLst>
              </p:cNvPr>
              <p:cNvSpPr/>
              <p:nvPr/>
            </p:nvSpPr>
            <p:spPr>
              <a:xfrm>
                <a:off x="3836987" y="1570281"/>
                <a:ext cx="1844010" cy="192843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Developers &amp; BIA</a:t>
                </a:r>
              </a:p>
            </p:txBody>
          </p:sp>
        </p:grpSp>
        <p:grpSp>
          <p:nvGrpSpPr>
            <p:cNvPr id="23" name="Group 22">
              <a:extLst>
                <a:ext uri="{FF2B5EF4-FFF2-40B4-BE49-F238E27FC236}">
                  <a16:creationId xmlns:a16="http://schemas.microsoft.com/office/drawing/2014/main" id="{29D5C097-7BC9-51A6-A568-933CBF4FB147}"/>
                </a:ext>
              </a:extLst>
            </p:cNvPr>
            <p:cNvGrpSpPr/>
            <p:nvPr/>
          </p:nvGrpSpPr>
          <p:grpSpPr>
            <a:xfrm>
              <a:off x="3707816" y="1972626"/>
              <a:ext cx="1568471" cy="1640281"/>
              <a:chOff x="3707816" y="1878693"/>
              <a:chExt cx="1568471" cy="1640281"/>
            </a:xfrm>
          </p:grpSpPr>
          <p:sp>
            <p:nvSpPr>
              <p:cNvPr id="22" name="Oval 21">
                <a:extLst>
                  <a:ext uri="{FF2B5EF4-FFF2-40B4-BE49-F238E27FC236}">
                    <a16:creationId xmlns:a16="http://schemas.microsoft.com/office/drawing/2014/main" id="{9F48C17E-76B9-A61C-867C-25A668C5E318}"/>
                  </a:ext>
                </a:extLst>
              </p:cNvPr>
              <p:cNvSpPr/>
              <p:nvPr/>
            </p:nvSpPr>
            <p:spPr>
              <a:xfrm>
                <a:off x="3882594" y="2091564"/>
                <a:ext cx="1175618" cy="1229442"/>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Oval 20">
                <a:extLst>
                  <a:ext uri="{FF2B5EF4-FFF2-40B4-BE49-F238E27FC236}">
                    <a16:creationId xmlns:a16="http://schemas.microsoft.com/office/drawing/2014/main" id="{C17369CC-9DEC-C2B2-9F13-A67978A5F942}"/>
                  </a:ext>
                </a:extLst>
              </p:cNvPr>
              <p:cNvSpPr/>
              <p:nvPr/>
            </p:nvSpPr>
            <p:spPr>
              <a:xfrm>
                <a:off x="3707816" y="1878693"/>
                <a:ext cx="1568471" cy="1640281"/>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Architects</a:t>
                </a:r>
              </a:p>
            </p:txBody>
          </p:sp>
        </p:grpSp>
      </p:grpSp>
      <p:sp>
        <p:nvSpPr>
          <p:cNvPr id="3" name="Slide Number Placeholder 3">
            <a:extLst>
              <a:ext uri="{FF2B5EF4-FFF2-40B4-BE49-F238E27FC236}">
                <a16:creationId xmlns:a16="http://schemas.microsoft.com/office/drawing/2014/main" id="{7CCE6F4B-38D5-8089-6499-52DC6C93AC4B}"/>
              </a:ext>
              <a:ext uri="{C183D7F6-B498-43B3-948B-1728B52AA6E4}">
                <adec:decorative xmlns:adec="http://schemas.microsoft.com/office/drawing/2017/decorative" val="1"/>
              </a:ext>
            </a:extLst>
          </p:cNvPr>
          <p:cNvSpPr txBox="1">
            <a:spLocks/>
          </p:cNvSpPr>
          <p:nvPr/>
        </p:nvSpPr>
        <p:spPr>
          <a:xfrm>
            <a:off x="64857" y="6569997"/>
            <a:ext cx="1509500" cy="2061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July 21, 2026</a:t>
            </a:r>
          </a:p>
        </p:txBody>
      </p:sp>
      <p:sp>
        <p:nvSpPr>
          <p:cNvPr id="8" name="TextBox 7">
            <a:extLst>
              <a:ext uri="{FF2B5EF4-FFF2-40B4-BE49-F238E27FC236}">
                <a16:creationId xmlns:a16="http://schemas.microsoft.com/office/drawing/2014/main" id="{CFF0A55F-F8CF-56E8-FC53-A5FC1F78FBF6}"/>
              </a:ext>
            </a:extLst>
          </p:cNvPr>
          <p:cNvSpPr txBox="1"/>
          <p:nvPr/>
        </p:nvSpPr>
        <p:spPr>
          <a:xfrm>
            <a:off x="6096000" y="1505405"/>
            <a:ext cx="4186518" cy="369332"/>
          </a:xfrm>
          <a:prstGeom prst="rect">
            <a:avLst/>
          </a:prstGeom>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Font typeface="Arial" panose="020B0604020202020204" pitchFamily="34" charset="0"/>
              <a:buChar char="•"/>
            </a:lvl2pPr>
            <a:lvl3pPr marL="1143000" indent="-228600">
              <a:lnSpc>
                <a:spcPct val="90000"/>
              </a:lnSpc>
              <a:spcBef>
                <a:spcPts val="500"/>
              </a:spcBef>
              <a:buFont typeface="Arial" panose="020B0604020202020204" pitchFamily="34" charset="0"/>
              <a:buChar char="•"/>
              <a:defRPr sz="1600"/>
            </a:lvl3pPr>
            <a:lvl4pPr marL="1600200" indent="-228600">
              <a:lnSpc>
                <a:spcPct val="90000"/>
              </a:lnSpc>
              <a:spcBef>
                <a:spcPts val="500"/>
              </a:spcBef>
              <a:buFont typeface="Arial" panose="020B0604020202020204" pitchFamily="34" charset="0"/>
              <a:buChar char="•"/>
              <a:defRPr sz="1400"/>
            </a:lvl4pPr>
            <a:lvl5pPr marL="2057400" indent="-228600">
              <a:lnSpc>
                <a:spcPct val="9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Reached out to other jurisdictions. Takeaways include:</a:t>
            </a:r>
          </a:p>
        </p:txBody>
      </p:sp>
      <p:grpSp>
        <p:nvGrpSpPr>
          <p:cNvPr id="20" name="Group 19" descr="Diagram listing takeaways, including successes and lessons learned, different approaches (such as incentives vs. requirements vs. encouragement), who to involve in the ordinance process and when, and what housing types Universal Design applies to (whether single-family, multifamily, et cetera).">
            <a:extLst>
              <a:ext uri="{FF2B5EF4-FFF2-40B4-BE49-F238E27FC236}">
                <a16:creationId xmlns:a16="http://schemas.microsoft.com/office/drawing/2014/main" id="{14C58BEC-A74C-98DA-30CA-1F47CFDE29D9}"/>
              </a:ext>
            </a:extLst>
          </p:cNvPr>
          <p:cNvGrpSpPr/>
          <p:nvPr/>
        </p:nvGrpSpPr>
        <p:grpSpPr>
          <a:xfrm>
            <a:off x="6096000" y="2475866"/>
            <a:ext cx="4912660" cy="2718949"/>
            <a:chOff x="6096000" y="2475866"/>
            <a:chExt cx="4912660" cy="2718949"/>
          </a:xfrm>
        </p:grpSpPr>
        <p:sp>
          <p:nvSpPr>
            <p:cNvPr id="24" name="Rectangle: Rounded Corners 23">
              <a:extLst>
                <a:ext uri="{FF2B5EF4-FFF2-40B4-BE49-F238E27FC236}">
                  <a16:creationId xmlns:a16="http://schemas.microsoft.com/office/drawing/2014/main" id="{2A08A7F1-C4BB-D7CD-26EC-45FD11E5F018}"/>
                </a:ext>
              </a:extLst>
            </p:cNvPr>
            <p:cNvSpPr/>
            <p:nvPr/>
          </p:nvSpPr>
          <p:spPr>
            <a:xfrm>
              <a:off x="6096003" y="2475866"/>
              <a:ext cx="4912657" cy="445699"/>
            </a:xfrm>
            <a:prstGeom prst="roundRect">
              <a:avLst/>
            </a:prstGeom>
            <a:solidFill>
              <a:srgbClr val="8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Successes and lessons learned</a:t>
              </a:r>
            </a:p>
          </p:txBody>
        </p:sp>
        <p:sp>
          <p:nvSpPr>
            <p:cNvPr id="25" name="Rectangle: Rounded Corners 24">
              <a:extLst>
                <a:ext uri="{FF2B5EF4-FFF2-40B4-BE49-F238E27FC236}">
                  <a16:creationId xmlns:a16="http://schemas.microsoft.com/office/drawing/2014/main" id="{A3AD5D56-009F-2E36-5944-D302479AF6DA}"/>
                </a:ext>
              </a:extLst>
            </p:cNvPr>
            <p:cNvSpPr/>
            <p:nvPr/>
          </p:nvSpPr>
          <p:spPr>
            <a:xfrm>
              <a:off x="6096002" y="3030124"/>
              <a:ext cx="4912657" cy="730624"/>
            </a:xfrm>
            <a:prstGeom prst="roundRect">
              <a:avLst/>
            </a:prstGeom>
            <a:solidFill>
              <a:srgbClr val="8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Different approaches (incentives vs. requirements vs. encouragement)</a:t>
              </a:r>
            </a:p>
          </p:txBody>
        </p:sp>
        <p:sp>
          <p:nvSpPr>
            <p:cNvPr id="26" name="Rectangle: Rounded Corners 25">
              <a:extLst>
                <a:ext uri="{FF2B5EF4-FFF2-40B4-BE49-F238E27FC236}">
                  <a16:creationId xmlns:a16="http://schemas.microsoft.com/office/drawing/2014/main" id="{AD2ABC7F-0225-FC02-5D82-A00BF3BCC63F}"/>
                </a:ext>
              </a:extLst>
            </p:cNvPr>
            <p:cNvSpPr/>
            <p:nvPr/>
          </p:nvSpPr>
          <p:spPr>
            <a:xfrm>
              <a:off x="6096000" y="3869307"/>
              <a:ext cx="4912657" cy="445699"/>
            </a:xfrm>
            <a:prstGeom prst="roundRect">
              <a:avLst/>
            </a:prstGeom>
            <a:solidFill>
              <a:srgbClr val="8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Who to involve in the ordinance process and when</a:t>
              </a:r>
            </a:p>
          </p:txBody>
        </p:sp>
        <p:sp>
          <p:nvSpPr>
            <p:cNvPr id="27" name="Rectangle: Rounded Corners 26">
              <a:extLst>
                <a:ext uri="{FF2B5EF4-FFF2-40B4-BE49-F238E27FC236}">
                  <a16:creationId xmlns:a16="http://schemas.microsoft.com/office/drawing/2014/main" id="{9F93636E-E000-18B0-75E8-7C59689A0FA2}"/>
                </a:ext>
              </a:extLst>
            </p:cNvPr>
            <p:cNvSpPr/>
            <p:nvPr/>
          </p:nvSpPr>
          <p:spPr>
            <a:xfrm>
              <a:off x="6096000" y="4464191"/>
              <a:ext cx="4912657" cy="730624"/>
            </a:xfrm>
            <a:prstGeom prst="roundRect">
              <a:avLst/>
            </a:prstGeom>
            <a:solidFill>
              <a:srgbClr val="8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t>What housing types Universal Design applies to (single-family, multifamily, etc.)</a:t>
              </a:r>
            </a:p>
          </p:txBody>
        </p:sp>
      </p:grpSp>
      <p:cxnSp>
        <p:nvCxnSpPr>
          <p:cNvPr id="11" name="Straight Connector 10">
            <a:extLst>
              <a:ext uri="{FF2B5EF4-FFF2-40B4-BE49-F238E27FC236}">
                <a16:creationId xmlns:a16="http://schemas.microsoft.com/office/drawing/2014/main" id="{FD198055-325E-09BD-5591-3589E24233E9}"/>
              </a:ext>
              <a:ext uri="{C183D7F6-B498-43B3-948B-1728B52AA6E4}">
                <adec:decorative xmlns:adec="http://schemas.microsoft.com/office/drawing/2017/decorative" val="1"/>
              </a:ext>
            </a:extLst>
          </p:cNvPr>
          <p:cNvCxnSpPr>
            <a:cxnSpLocks/>
          </p:cNvCxnSpPr>
          <p:nvPr/>
        </p:nvCxnSpPr>
        <p:spPr>
          <a:xfrm>
            <a:off x="5325035" y="1954306"/>
            <a:ext cx="0" cy="36934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54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BE13C-D0CA-8363-AB04-E473B82B3A9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16DC20-7648-3F90-9D10-58395A903BF7}"/>
              </a:ext>
            </a:extLst>
          </p:cNvPr>
          <p:cNvSpPr>
            <a:spLocks noGrp="1"/>
          </p:cNvSpPr>
          <p:nvPr>
            <p:ph type="sldNum" sz="quarter" idx="12"/>
          </p:nvPr>
        </p:nvSpPr>
        <p:spPr>
          <a:xfrm>
            <a:off x="11513656" y="6581650"/>
            <a:ext cx="373062" cy="206104"/>
          </a:xfrm>
        </p:spPr>
        <p:txBody>
          <a:bodyPr/>
          <a:lstStyle/>
          <a:p>
            <a:fld id="{03DC2DEF-D2FE-4B45-ABA4-9F153FD1C98A}" type="slidenum">
              <a:rPr lang="en-US" b="1" smtClean="0"/>
              <a:t>6</a:t>
            </a:fld>
            <a:endParaRPr lang="en-US" b="1" dirty="0"/>
          </a:p>
        </p:txBody>
      </p:sp>
      <p:sp>
        <p:nvSpPr>
          <p:cNvPr id="6" name="Title 5">
            <a:extLst>
              <a:ext uri="{FF2B5EF4-FFF2-40B4-BE49-F238E27FC236}">
                <a16:creationId xmlns:a16="http://schemas.microsoft.com/office/drawing/2014/main" id="{9B0689CA-402D-70AE-ADE2-9BC97FC2863C}"/>
              </a:ext>
            </a:extLst>
          </p:cNvPr>
          <p:cNvSpPr>
            <a:spLocks noGrp="1"/>
          </p:cNvSpPr>
          <p:nvPr>
            <p:ph type="title"/>
          </p:nvPr>
        </p:nvSpPr>
        <p:spPr>
          <a:xfrm>
            <a:off x="772435" y="481353"/>
            <a:ext cx="7439235" cy="659290"/>
          </a:xfrm>
        </p:spPr>
        <p:txBody>
          <a:bodyPr/>
          <a:lstStyle/>
          <a:p>
            <a:pPr rtl="0" eaLnBrk="1" latinLnBrk="0" hangingPunct="1"/>
            <a:r>
              <a:rPr lang="en-US" sz="4000" b="1" kern="1200" dirty="0">
                <a:solidFill>
                  <a:schemeClr val="tx1"/>
                </a:solidFill>
                <a:effectLst/>
                <a:latin typeface="+mj-lt"/>
                <a:ea typeface="+mj-ea"/>
                <a:cs typeface="+mj-cs"/>
              </a:rPr>
              <a:t>Guiding Questions</a:t>
            </a:r>
            <a:endParaRPr lang="en-US" sz="4000" dirty="0">
              <a:effectLst/>
            </a:endParaRPr>
          </a:p>
        </p:txBody>
      </p:sp>
      <p:sp>
        <p:nvSpPr>
          <p:cNvPr id="10" name="Content Placeholder 6">
            <a:extLst>
              <a:ext uri="{FF2B5EF4-FFF2-40B4-BE49-F238E27FC236}">
                <a16:creationId xmlns:a16="http://schemas.microsoft.com/office/drawing/2014/main" id="{7AD51F4C-AF12-3B67-BF42-2348F732738F}"/>
              </a:ext>
            </a:extLst>
          </p:cNvPr>
          <p:cNvSpPr txBox="1">
            <a:spLocks/>
          </p:cNvSpPr>
          <p:nvPr/>
        </p:nvSpPr>
        <p:spPr>
          <a:xfrm>
            <a:off x="949918" y="1496773"/>
            <a:ext cx="9969094" cy="4554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en-US" b="1" dirty="0"/>
              <a:t>How do we codify a definition of Universal Design so we can do the following?</a:t>
            </a:r>
          </a:p>
          <a:p>
            <a:pPr marL="800100" lvl="1" indent="-342900">
              <a:buFont typeface="+mj-lt"/>
              <a:buAutoNum type="arabicPeriod"/>
            </a:pPr>
            <a:r>
              <a:rPr lang="en-US" dirty="0"/>
              <a:t>Come up with an operable way to track accessible units during the development process</a:t>
            </a:r>
          </a:p>
          <a:p>
            <a:pPr marL="800100" lvl="1" indent="-342900">
              <a:buFont typeface="+mj-lt"/>
              <a:buAutoNum type="arabicPeriod"/>
            </a:pPr>
            <a:r>
              <a:rPr lang="en-US" dirty="0"/>
              <a:t>Track accessible units that may have already been built</a:t>
            </a:r>
          </a:p>
          <a:p>
            <a:pPr marL="457200" indent="-457200">
              <a:buFont typeface="+mj-lt"/>
              <a:buAutoNum type="arabicPeriod"/>
            </a:pPr>
            <a:r>
              <a:rPr lang="en-US" b="1" dirty="0"/>
              <a:t>The Housing Element tells us to produce incentives. </a:t>
            </a:r>
          </a:p>
          <a:p>
            <a:pPr lvl="1"/>
            <a:r>
              <a:rPr lang="en-US" dirty="0"/>
              <a:t>What should these look like?</a:t>
            </a:r>
          </a:p>
          <a:p>
            <a:pPr lvl="1"/>
            <a:r>
              <a:rPr lang="en-US" dirty="0"/>
              <a:t>What achieves community needs while being feasible for developers?</a:t>
            </a:r>
          </a:p>
          <a:p>
            <a:pPr marL="457200" indent="-457200">
              <a:buFont typeface="+mj-lt"/>
              <a:buAutoNum type="arabicPeriod"/>
            </a:pPr>
            <a:r>
              <a:rPr lang="en-US" b="1" dirty="0"/>
              <a:t>Through an ordinance, will Universal Design:</a:t>
            </a:r>
          </a:p>
          <a:p>
            <a:pPr marL="914400" lvl="1" indent="-457200">
              <a:buFont typeface="+mj-lt"/>
              <a:buAutoNum type="alphaUcPeriod"/>
            </a:pPr>
            <a:r>
              <a:rPr lang="en-US" dirty="0"/>
              <a:t>Add to existing policy,</a:t>
            </a:r>
          </a:p>
          <a:p>
            <a:pPr marL="914400" lvl="1" indent="-457200">
              <a:buFont typeface="+mj-lt"/>
              <a:buAutoNum type="alphaUcPeriod"/>
            </a:pPr>
            <a:r>
              <a:rPr lang="en-US" dirty="0"/>
              <a:t>Amend existing policy, or</a:t>
            </a:r>
          </a:p>
          <a:p>
            <a:pPr marL="914400" lvl="1" indent="-457200">
              <a:buFont typeface="+mj-lt"/>
              <a:buAutoNum type="alphaUcPeriod"/>
            </a:pPr>
            <a:r>
              <a:rPr lang="en-US" dirty="0"/>
              <a:t>Be a new policy altogether?</a:t>
            </a:r>
          </a:p>
          <a:p>
            <a:pPr marL="457200" indent="-457200">
              <a:buFont typeface="+mj-lt"/>
              <a:buAutoNum type="arabicPeriod"/>
            </a:pPr>
            <a:r>
              <a:rPr lang="en-US" b="1" dirty="0"/>
              <a:t>How will this be part of the development intake process?</a:t>
            </a:r>
          </a:p>
        </p:txBody>
      </p:sp>
      <p:sp>
        <p:nvSpPr>
          <p:cNvPr id="5" name="Rectangle 4">
            <a:extLst>
              <a:ext uri="{FF2B5EF4-FFF2-40B4-BE49-F238E27FC236}">
                <a16:creationId xmlns:a16="http://schemas.microsoft.com/office/drawing/2014/main" id="{E346AB5B-42F5-F89E-90D2-16D02B92C610}"/>
              </a:ext>
              <a:ext uri="{C183D7F6-B498-43B3-948B-1728B52AA6E4}">
                <adec:decorative xmlns:adec="http://schemas.microsoft.com/office/drawing/2017/decorative" val="1"/>
              </a:ext>
            </a:extLst>
          </p:cNvPr>
          <p:cNvSpPr/>
          <p:nvPr/>
        </p:nvSpPr>
        <p:spPr>
          <a:xfrm>
            <a:off x="521733" y="542018"/>
            <a:ext cx="138943" cy="524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421F611-1D5E-80BB-4DD7-717E2C60DC58}"/>
              </a:ext>
              <a:ext uri="{C183D7F6-B498-43B3-948B-1728B52AA6E4}">
                <adec:decorative xmlns:adec="http://schemas.microsoft.com/office/drawing/2017/decorative" val="1"/>
              </a:ext>
            </a:extLst>
          </p:cNvPr>
          <p:cNvSpPr/>
          <p:nvPr/>
        </p:nvSpPr>
        <p:spPr>
          <a:xfrm rot="5400000">
            <a:off x="611808" y="5897525"/>
            <a:ext cx="350739" cy="1574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5B7BB42C-5788-BE0C-D86F-F7E3CC914863}"/>
              </a:ext>
              <a:ext uri="{C183D7F6-B498-43B3-948B-1728B52AA6E4}">
                <adec:decorative xmlns:adec="http://schemas.microsoft.com/office/drawing/2017/decorative" val="1"/>
              </a:ext>
            </a:extLst>
          </p:cNvPr>
          <p:cNvSpPr txBox="1">
            <a:spLocks/>
          </p:cNvSpPr>
          <p:nvPr/>
        </p:nvSpPr>
        <p:spPr>
          <a:xfrm>
            <a:off x="64857" y="6569997"/>
            <a:ext cx="1509500" cy="2061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July 21, 2026</a:t>
            </a:r>
          </a:p>
        </p:txBody>
      </p:sp>
    </p:spTree>
    <p:extLst>
      <p:ext uri="{BB962C8B-B14F-4D97-AF65-F5344CB8AC3E}">
        <p14:creationId xmlns:p14="http://schemas.microsoft.com/office/powerpoint/2010/main" val="342332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2048-F67D-DFDB-20F8-2F1415D9541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3C4B96-2F8D-FE17-A6B9-34871682DAEA}"/>
              </a:ext>
            </a:extLst>
          </p:cNvPr>
          <p:cNvSpPr>
            <a:spLocks noGrp="1"/>
          </p:cNvSpPr>
          <p:nvPr>
            <p:ph type="sldNum" sz="quarter" idx="12"/>
          </p:nvPr>
        </p:nvSpPr>
        <p:spPr>
          <a:xfrm>
            <a:off x="11513656" y="6581650"/>
            <a:ext cx="373062" cy="206104"/>
          </a:xfrm>
        </p:spPr>
        <p:txBody>
          <a:bodyPr/>
          <a:lstStyle/>
          <a:p>
            <a:fld id="{03DC2DEF-D2FE-4B45-ABA4-9F153FD1C98A}" type="slidenum">
              <a:rPr lang="en-US" b="1" smtClean="0"/>
              <a:t>7</a:t>
            </a:fld>
            <a:endParaRPr lang="en-US" b="1" dirty="0"/>
          </a:p>
        </p:txBody>
      </p:sp>
      <p:sp>
        <p:nvSpPr>
          <p:cNvPr id="6" name="Title 5">
            <a:extLst>
              <a:ext uri="{FF2B5EF4-FFF2-40B4-BE49-F238E27FC236}">
                <a16:creationId xmlns:a16="http://schemas.microsoft.com/office/drawing/2014/main" id="{F2FEBF94-58D3-8677-C235-B13D2F503B0D}"/>
              </a:ext>
            </a:extLst>
          </p:cNvPr>
          <p:cNvSpPr>
            <a:spLocks noGrp="1"/>
          </p:cNvSpPr>
          <p:nvPr>
            <p:ph type="title"/>
          </p:nvPr>
        </p:nvSpPr>
        <p:spPr>
          <a:xfrm>
            <a:off x="772435" y="481353"/>
            <a:ext cx="7439235" cy="646112"/>
          </a:xfrm>
        </p:spPr>
        <p:txBody>
          <a:bodyPr/>
          <a:lstStyle/>
          <a:p>
            <a:r>
              <a:rPr lang="en-US" dirty="0"/>
              <a:t>Next Steps</a:t>
            </a:r>
          </a:p>
        </p:txBody>
      </p:sp>
      <p:sp>
        <p:nvSpPr>
          <p:cNvPr id="10" name="Content Placeholder 6">
            <a:extLst>
              <a:ext uri="{FF2B5EF4-FFF2-40B4-BE49-F238E27FC236}">
                <a16:creationId xmlns:a16="http://schemas.microsoft.com/office/drawing/2014/main" id="{955713E0-B3A7-5E1D-9E49-0C48AE8E2E6F}"/>
              </a:ext>
            </a:extLst>
          </p:cNvPr>
          <p:cNvSpPr txBox="1">
            <a:spLocks/>
          </p:cNvSpPr>
          <p:nvPr/>
        </p:nvSpPr>
        <p:spPr>
          <a:xfrm>
            <a:off x="949918" y="1496773"/>
            <a:ext cx="8373376" cy="4554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1. First Universal Design Working Group meeting on July 24</a:t>
            </a:r>
            <a:r>
              <a:rPr lang="en-US" b="1" baseline="30000" dirty="0"/>
              <a:t>th</a:t>
            </a:r>
            <a:r>
              <a:rPr lang="en-US" b="1" dirty="0"/>
              <a:t>. Agenda includes:</a:t>
            </a:r>
          </a:p>
          <a:p>
            <a:r>
              <a:rPr lang="en-US" dirty="0"/>
              <a:t>Determining a working definition for Universal Design</a:t>
            </a:r>
          </a:p>
          <a:p>
            <a:pPr>
              <a:spcAft>
                <a:spcPts val="1200"/>
              </a:spcAft>
            </a:pPr>
            <a:r>
              <a:rPr lang="en-US" dirty="0"/>
              <a:t>Assessing a critical pathway for adopting a Universal Design ordinance</a:t>
            </a:r>
          </a:p>
          <a:p>
            <a:pPr marL="0" indent="0">
              <a:buNone/>
            </a:pPr>
            <a:r>
              <a:rPr lang="en-US" b="1" dirty="0"/>
              <a:t>2. Develop a working definition for Universal Design</a:t>
            </a:r>
          </a:p>
          <a:p>
            <a:pPr>
              <a:spcAft>
                <a:spcPts val="1200"/>
              </a:spcAft>
            </a:pPr>
            <a:r>
              <a:rPr lang="en-US" dirty="0"/>
              <a:t>Definition will be a starting point for what accessible housing units look like – have they already been built? If so, how many – and how many more do we need?</a:t>
            </a:r>
          </a:p>
          <a:p>
            <a:pPr marL="0" indent="0">
              <a:spcAft>
                <a:spcPts val="1200"/>
              </a:spcAft>
              <a:buNone/>
            </a:pPr>
            <a:r>
              <a:rPr lang="en-US" b="1" dirty="0"/>
              <a:t>3. Continue meeting with relevant commissions and meeting bodies</a:t>
            </a:r>
          </a:p>
          <a:p>
            <a:pPr marL="0" indent="0">
              <a:buNone/>
            </a:pPr>
            <a:r>
              <a:rPr lang="en-US" b="1" dirty="0"/>
              <a:t>4. Determine the “policy pathway” for incorporating Universal Design</a:t>
            </a:r>
          </a:p>
          <a:p>
            <a:pPr marL="0" indent="0">
              <a:buNone/>
            </a:pPr>
            <a:endParaRPr lang="en-US" dirty="0"/>
          </a:p>
        </p:txBody>
      </p:sp>
      <p:sp>
        <p:nvSpPr>
          <p:cNvPr id="5" name="Rectangle 4">
            <a:extLst>
              <a:ext uri="{FF2B5EF4-FFF2-40B4-BE49-F238E27FC236}">
                <a16:creationId xmlns:a16="http://schemas.microsoft.com/office/drawing/2014/main" id="{73D2A201-DA72-F1B0-385F-060ECB571601}"/>
              </a:ext>
              <a:ext uri="{C183D7F6-B498-43B3-948B-1728B52AA6E4}">
                <adec:decorative xmlns:adec="http://schemas.microsoft.com/office/drawing/2017/decorative" val="1"/>
              </a:ext>
            </a:extLst>
          </p:cNvPr>
          <p:cNvSpPr/>
          <p:nvPr/>
        </p:nvSpPr>
        <p:spPr>
          <a:xfrm>
            <a:off x="521733" y="542018"/>
            <a:ext cx="138943" cy="5247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C8AAE28-9D7F-A725-00F8-A8BBB4DE43E0}"/>
              </a:ext>
              <a:ext uri="{C183D7F6-B498-43B3-948B-1728B52AA6E4}">
                <adec:decorative xmlns:adec="http://schemas.microsoft.com/office/drawing/2017/decorative" val="1"/>
              </a:ext>
            </a:extLst>
          </p:cNvPr>
          <p:cNvSpPr/>
          <p:nvPr/>
        </p:nvSpPr>
        <p:spPr>
          <a:xfrm rot="5400000">
            <a:off x="611808" y="5897525"/>
            <a:ext cx="350739" cy="15743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CB1CB808-9C9F-35DE-0DBF-9FDC42FAEB99}"/>
              </a:ext>
              <a:ext uri="{C183D7F6-B498-43B3-948B-1728B52AA6E4}">
                <adec:decorative xmlns:adec="http://schemas.microsoft.com/office/drawing/2017/decorative" val="1"/>
              </a:ext>
            </a:extLst>
          </p:cNvPr>
          <p:cNvSpPr txBox="1">
            <a:spLocks/>
          </p:cNvSpPr>
          <p:nvPr/>
        </p:nvSpPr>
        <p:spPr>
          <a:xfrm>
            <a:off x="64857" y="6569997"/>
            <a:ext cx="1509500" cy="2061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t>July 21, 2026</a:t>
            </a:r>
          </a:p>
        </p:txBody>
      </p:sp>
    </p:spTree>
    <p:extLst>
      <p:ext uri="{BB962C8B-B14F-4D97-AF65-F5344CB8AC3E}">
        <p14:creationId xmlns:p14="http://schemas.microsoft.com/office/powerpoint/2010/main" val="28629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7B0FB-DB69-9CD5-589A-54DBC830F7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020DC6-5526-2BA5-D2F4-9D05E638E6A0}"/>
              </a:ext>
            </a:extLst>
          </p:cNvPr>
          <p:cNvSpPr>
            <a:spLocks noGrp="1"/>
          </p:cNvSpPr>
          <p:nvPr>
            <p:ph type="ctrTitle"/>
          </p:nvPr>
        </p:nvSpPr>
        <p:spPr>
          <a:xfrm>
            <a:off x="1079656" y="2871624"/>
            <a:ext cx="10032683" cy="1047016"/>
          </a:xfrm>
        </p:spPr>
        <p:txBody>
          <a:bodyPr/>
          <a:lstStyle/>
          <a:p>
            <a:pPr algn="ctr"/>
            <a:r>
              <a:rPr lang="en-US" dirty="0">
                <a:solidFill>
                  <a:schemeClr val="tx2"/>
                </a:solidFill>
                <a:cs typeface="Arial" panose="020B0604020202020204" pitchFamily="34" charset="0"/>
              </a:rPr>
              <a:t>Thank You/Questions?</a:t>
            </a:r>
          </a:p>
        </p:txBody>
      </p:sp>
    </p:spTree>
    <p:extLst>
      <p:ext uri="{BB962C8B-B14F-4D97-AF65-F5344CB8AC3E}">
        <p14:creationId xmlns:p14="http://schemas.microsoft.com/office/powerpoint/2010/main" val="2354186498"/>
      </p:ext>
    </p:extLst>
  </p:cSld>
  <p:clrMapOvr>
    <a:masterClrMapping/>
  </p:clrMapOvr>
</p:sld>
</file>

<file path=ppt/theme/theme1.xml><?xml version="1.0" encoding="utf-8"?>
<a:theme xmlns:a="http://schemas.openxmlformats.org/drawingml/2006/main" name="Office Theme">
  <a:themeElements>
    <a:clrScheme name="Custom 2">
      <a:dk1>
        <a:srgbClr val="072F4C"/>
      </a:dk1>
      <a:lt1>
        <a:sysClr val="window" lastClr="FFFFFF"/>
      </a:lt1>
      <a:dk2>
        <a:srgbClr val="0F3F62"/>
      </a:dk2>
      <a:lt2>
        <a:srgbClr val="E2E2E2"/>
      </a:lt2>
      <a:accent1>
        <a:srgbClr val="2A6EBB"/>
      </a:accent1>
      <a:accent2>
        <a:srgbClr val="072F4C"/>
      </a:accent2>
      <a:accent3>
        <a:srgbClr val="0F3F62"/>
      </a:accent3>
      <a:accent4>
        <a:srgbClr val="2A6EBB"/>
      </a:accent4>
      <a:accent5>
        <a:srgbClr val="2A6EBB"/>
      </a:accent5>
      <a:accent6>
        <a:srgbClr val="E2E2E2"/>
      </a:accent6>
      <a:hlink>
        <a:srgbClr val="FF792C"/>
      </a:hlink>
      <a:folHlink>
        <a:srgbClr val="FF792C"/>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0228B7A255FE448DBEE95FD5D81955" ma:contentTypeVersion="17" ma:contentTypeDescription="Create a new document." ma:contentTypeScope="" ma:versionID="52c74c688fc41e574a10e3b8dd7bd11a">
  <xsd:schema xmlns:xsd="http://www.w3.org/2001/XMLSchema" xmlns:xs="http://www.w3.org/2001/XMLSchema" xmlns:p="http://schemas.microsoft.com/office/2006/metadata/properties" xmlns:ns2="750c2d92-389f-4cb6-99e4-3d32d0b2a1ad" xmlns:ns3="debeeca0-f02c-4040-9995-0f2ba9e59904" targetNamespace="http://schemas.microsoft.com/office/2006/metadata/properties" ma:root="true" ma:fieldsID="cca76c5e9100902c017d7f7ca8c97624" ns2:_="" ns3:_="">
    <xsd:import namespace="750c2d92-389f-4cb6-99e4-3d32d0b2a1ad"/>
    <xsd:import namespace="debeeca0-f02c-4040-9995-0f2ba9e59904"/>
    <xsd:element name="properties">
      <xsd:complexType>
        <xsd:sequence>
          <xsd:element name="documentManagement">
            <xsd:complexType>
              <xsd:all>
                <xsd:element ref="ns2:PublishingStartDate"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0c2d92-389f-4cb6-99e4-3d32d0b2a1ad"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format="DateTime" ma:hidden="true" ma:internalName="PublishingStartDate" ma:readOnly="false">
      <xsd:simpleType>
        <xsd:restriction base="dms:Unknow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8c98c877-21d6-4d2f-ae8b-1e560ecaa81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PublishingExpirationDate" ma:index="20" nillable="true" ma:displayName="Scheduling End Date" ma:description="" ma:format="DateTim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beeca0-f02c-4040-9995-0f2ba9e5990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914d5360-5150-4756-84ab-0efda1be1d27}" ma:internalName="TaxCatchAll" ma:showField="CatchAllData" ma:web="debeeca0-f02c-4040-9995-0f2ba9e59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0c2d92-389f-4cb6-99e4-3d32d0b2a1ad">
      <Terms xmlns="http://schemas.microsoft.com/office/infopath/2007/PartnerControls"/>
    </lcf76f155ced4ddcb4097134ff3c332f>
    <TaxCatchAll xmlns="debeeca0-f02c-4040-9995-0f2ba9e59904" xsi:nil="true"/>
    <PublishingExpirationDate xmlns="750c2d92-389f-4cb6-99e4-3d32d0b2a1ad" xsi:nil="true"/>
    <PublishingStartDate xmlns="750c2d92-389f-4cb6-99e4-3d32d0b2a1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8c98c877-21d6-4d2f-ae8b-1e560ecaa810" ContentTypeId="0x0101" PreviousValue="false"/>
</file>

<file path=customXml/itemProps1.xml><?xml version="1.0" encoding="utf-8"?>
<ds:datastoreItem xmlns:ds="http://schemas.openxmlformats.org/officeDocument/2006/customXml" ds:itemID="{9905DDBF-D759-446B-B283-B0A7A5C6C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0c2d92-389f-4cb6-99e4-3d32d0b2a1ad"/>
    <ds:schemaRef ds:uri="debeeca0-f02c-4040-9995-0f2ba9e59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8DDD34-D855-4454-9DD5-4DD6D3F0E49F}">
  <ds:schemaRefs>
    <ds:schemaRef ds:uri="750c2d92-389f-4cb6-99e4-3d32d0b2a1ad"/>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debeeca0-f02c-4040-9995-0f2ba9e59904"/>
  </ds:schemaRefs>
</ds:datastoreItem>
</file>

<file path=customXml/itemProps3.xml><?xml version="1.0" encoding="utf-8"?>
<ds:datastoreItem xmlns:ds="http://schemas.openxmlformats.org/officeDocument/2006/customXml" ds:itemID="{057D33BA-2191-4720-9299-0B7405792C2B}">
  <ds:schemaRefs>
    <ds:schemaRef ds:uri="http://schemas.microsoft.com/sharepoint/v3/contenttype/forms"/>
  </ds:schemaRefs>
</ds:datastoreItem>
</file>

<file path=customXml/itemProps4.xml><?xml version="1.0" encoding="utf-8"?>
<ds:datastoreItem xmlns:ds="http://schemas.openxmlformats.org/officeDocument/2006/customXml" ds:itemID="{8F8302F9-684B-4E10-8591-945A16A5C7BA}">
  <ds:schemaRefs>
    <ds:schemaRef ds:uri="Microsoft.SharePoint.Taxonomy.ContentTypeSync"/>
  </ds:schemaRefs>
</ds:datastoreItem>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
  <TotalTime>346</TotalTime>
  <Words>672</Words>
  <Application>Microsoft Office PowerPoint</Application>
  <PresentationFormat>Widescreen</PresentationFormat>
  <Paragraphs>74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Universal Design – Housing Element Program D1</vt:lpstr>
      <vt:lpstr>Summary of Housing Element Program D1 – Universal Design</vt:lpstr>
      <vt:lpstr>State Regulation on Universal Design – HSC section 17959 (2003)</vt:lpstr>
      <vt:lpstr>Definition of Universal Design</vt:lpstr>
      <vt:lpstr>Progress on Program D1 to Date</vt:lpstr>
      <vt:lpstr>Guiding Questions</vt:lpstr>
      <vt:lpstr>Next Steps</vt:lpstr>
      <vt:lpstr>Thank You/Questions?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 Physical Access Subcommittee Presentation 071526</dc:title>
  <dc:creator>Camacho. Casey</dc:creator>
  <cp:lastModifiedBy>Serafin. Nathan</cp:lastModifiedBy>
  <cp:revision>10</cp:revision>
  <dcterms:created xsi:type="dcterms:W3CDTF">2025-09-08T21:35:51Z</dcterms:created>
  <dcterms:modified xsi:type="dcterms:W3CDTF">2026-07-15T17:56:30Z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0x010100860228B7A255FE448DBEE95FD5D81955</vt:lpwstr>
  </property>
  <property fmtid="{D5CDD505-2E9C-101B-9397-08002B2CF9AE}" pid="3" name="MSIP_Label_c13dd1c7-22d1-431c-a46c-2d140b414506_Name">
    <vt:lpwstr>Internal Data</vt:lpwstr>
  </property>
  <property fmtid="{D5CDD505-2E9C-101B-9397-08002B2CF9AE}" pid="4" name="MSIP_Label_c13dd1c7-22d1-431c-a46c-2d140b414506_Enabled">
    <vt:lpwstr>true</vt:lpwstr>
  </property>
  <property fmtid="{D5CDD505-2E9C-101B-9397-08002B2CF9AE}" pid="5" name="MSIP_Label_c13dd1c7-22d1-431c-a46c-2d140b414506_SiteId">
    <vt:lpwstr>2b077431-a3b0-4b1c-bb77-f66a1132daa2</vt:lpwstr>
  </property>
  <property fmtid="{D5CDD505-2E9C-101B-9397-08002B2CF9AE}" pid="6" name="MSIP_Label_c13dd1c7-22d1-431c-a46c-2d140b414506_Method">
    <vt:lpwstr>Standard</vt:lpwstr>
  </property>
  <property fmtid="{D5CDD505-2E9C-101B-9397-08002B2CF9AE}" pid="7" name="MSIP_Label_c13dd1c7-22d1-431c-a46c-2d140b414506_ContentBits">
    <vt:lpwstr>0</vt:lpwstr>
  </property>
  <property fmtid="{D5CDD505-2E9C-101B-9397-08002B2CF9AE}" pid="8" name="MSIP_Label_c13dd1c7-22d1-431c-a46c-2d140b414506_SetDate">
    <vt:lpwstr>2025-02-13T17:55:03Z</vt:lpwstr>
  </property>
  <property fmtid="{D5CDD505-2E9C-101B-9397-08002B2CF9AE}" pid="9" name="MSIP_Label_c13dd1c7-22d1-431c-a46c-2d140b414506_ActionId">
    <vt:lpwstr>2df745e0-eb94-4246-86fd-50cdffcb2dd8</vt:lpwstr>
  </property>
</Properties>
</file>