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15" r:id="rId4"/>
  </p:sldMasterIdLst>
  <p:notesMasterIdLst>
    <p:notesMasterId r:id="rId13"/>
  </p:notesMasterIdLst>
  <p:sldIdLst>
    <p:sldId id="258" r:id="rId5"/>
    <p:sldId id="257" r:id="rId6"/>
    <p:sldId id="263" r:id="rId7"/>
    <p:sldId id="262" r:id="rId8"/>
    <p:sldId id="264" r:id="rId9"/>
    <p:sldId id="265" r:id="rId10"/>
    <p:sldId id="266" r:id="rId11"/>
    <p:sldId id="268" r:id="rId1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329164-3160-F5CD-6D12-ED39B48DB0FF}" name="Wrightson. Katie" initials="KW" userId="S::wrightsonk@saccounty.gov::e5703aa8-0b4b-4dc4-8264-b9da9c3f500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00FF00"/>
    <a:srgbClr val="0066CC"/>
    <a:srgbClr val="FF0000"/>
    <a:srgbClr val="89C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106" autoAdjust="0"/>
  </p:normalViewPr>
  <p:slideViewPr>
    <p:cSldViewPr>
      <p:cViewPr varScale="1">
        <p:scale>
          <a:sx n="106" d="100"/>
          <a:sy n="106" d="100"/>
        </p:scale>
        <p:origin x="174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25603"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5"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606"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25607"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429C2F9-8CDE-4E07-93C9-71CBFA8899E0}"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dirty="0"/>
          </a:p>
        </p:txBody>
      </p:sp>
      <p:sp>
        <p:nvSpPr>
          <p:cNvPr id="4" name="Slide Number Placeholder 3"/>
          <p:cNvSpPr>
            <a:spLocks noGrp="1"/>
          </p:cNvSpPr>
          <p:nvPr>
            <p:ph type="sldNum" sz="quarter" idx="5"/>
          </p:nvPr>
        </p:nvSpPr>
        <p:spPr/>
        <p:txBody>
          <a:bodyPr/>
          <a:lstStyle/>
          <a:p>
            <a:fld id="{7429C2F9-8CDE-4E07-93C9-71CBFA8899E0}" type="slidenum">
              <a:rPr lang="en-US" altLang="en-US" smtClean="0"/>
              <a:pPr/>
              <a:t>1</a:t>
            </a:fld>
            <a:endParaRPr lang="en-US" altLang="en-US"/>
          </a:p>
        </p:txBody>
      </p:sp>
    </p:spTree>
    <p:extLst>
      <p:ext uri="{BB962C8B-B14F-4D97-AF65-F5344CB8AC3E}">
        <p14:creationId xmlns:p14="http://schemas.microsoft.com/office/powerpoint/2010/main" val="747703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1 taken looking Eastbound on Alta Arden, between Fulton Avenue and Wright Street</a:t>
            </a:r>
          </a:p>
          <a:p>
            <a:endParaRPr lang="en-US" dirty="0"/>
          </a:p>
          <a:p>
            <a:r>
              <a:rPr lang="en-US" dirty="0"/>
              <a:t>Photo 2 taken looking Westbound on Alta Arden at Wright Street intersection</a:t>
            </a:r>
          </a:p>
          <a:p>
            <a:endParaRPr lang="en-US" dirty="0"/>
          </a:p>
          <a:p>
            <a:r>
              <a:rPr lang="en-US" dirty="0"/>
              <a:t>Photo 3 taken at Bell Street intersection, looking South</a:t>
            </a:r>
          </a:p>
          <a:p>
            <a:endParaRPr lang="en-US" dirty="0"/>
          </a:p>
          <a:p>
            <a:r>
              <a:rPr lang="en-US" dirty="0"/>
              <a:t>Photo 4 taken at Alta Arden and </a:t>
            </a:r>
            <a:r>
              <a:rPr lang="en-US" dirty="0" err="1"/>
              <a:t>Markston</a:t>
            </a:r>
            <a:r>
              <a:rPr lang="en-US" dirty="0"/>
              <a:t> intersection, looking Northeast</a:t>
            </a:r>
          </a:p>
        </p:txBody>
      </p:sp>
      <p:sp>
        <p:nvSpPr>
          <p:cNvPr id="4" name="Slide Number Placeholder 3"/>
          <p:cNvSpPr>
            <a:spLocks noGrp="1"/>
          </p:cNvSpPr>
          <p:nvPr>
            <p:ph type="sldNum" sz="quarter" idx="5"/>
          </p:nvPr>
        </p:nvSpPr>
        <p:spPr/>
        <p:txBody>
          <a:bodyPr/>
          <a:lstStyle/>
          <a:p>
            <a:fld id="{7429C2F9-8CDE-4E07-93C9-71CBFA8899E0}" type="slidenum">
              <a:rPr lang="en-US" altLang="en-US" smtClean="0"/>
              <a:pPr/>
              <a:t>2</a:t>
            </a:fld>
            <a:endParaRPr lang="en-US" altLang="en-US"/>
          </a:p>
        </p:txBody>
      </p:sp>
    </p:spTree>
    <p:extLst>
      <p:ext uri="{BB962C8B-B14F-4D97-AF65-F5344CB8AC3E}">
        <p14:creationId xmlns:p14="http://schemas.microsoft.com/office/powerpoint/2010/main" val="3321577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 will enhance safety and mobility for pedestrians and cyclists, including the addition of class II bike lanes on both sides of Alta Arden</a:t>
            </a:r>
          </a:p>
          <a:p>
            <a:endParaRPr lang="en-US" dirty="0"/>
          </a:p>
        </p:txBody>
      </p:sp>
      <p:sp>
        <p:nvSpPr>
          <p:cNvPr id="4" name="Slide Number Placeholder 3"/>
          <p:cNvSpPr>
            <a:spLocks noGrp="1"/>
          </p:cNvSpPr>
          <p:nvPr>
            <p:ph type="sldNum" sz="quarter" idx="5"/>
          </p:nvPr>
        </p:nvSpPr>
        <p:spPr/>
        <p:txBody>
          <a:bodyPr/>
          <a:lstStyle/>
          <a:p>
            <a:fld id="{7429C2F9-8CDE-4E07-93C9-71CBFA8899E0}" type="slidenum">
              <a:rPr lang="en-US" altLang="en-US" smtClean="0"/>
              <a:pPr/>
              <a:t>3</a:t>
            </a:fld>
            <a:endParaRPr lang="en-US" altLang="en-US"/>
          </a:p>
        </p:txBody>
      </p:sp>
    </p:spTree>
    <p:extLst>
      <p:ext uri="{BB962C8B-B14F-4D97-AF65-F5344CB8AC3E}">
        <p14:creationId xmlns:p14="http://schemas.microsoft.com/office/powerpoint/2010/main" val="786437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7429C2F9-8CDE-4E07-93C9-71CBFA8899E0}" type="slidenum">
              <a:rPr lang="en-US" altLang="en-US" smtClean="0"/>
              <a:pPr/>
              <a:t>4</a:t>
            </a:fld>
            <a:endParaRPr lang="en-US" altLang="en-US"/>
          </a:p>
        </p:txBody>
      </p:sp>
    </p:spTree>
    <p:extLst>
      <p:ext uri="{BB962C8B-B14F-4D97-AF65-F5344CB8AC3E}">
        <p14:creationId xmlns:p14="http://schemas.microsoft.com/office/powerpoint/2010/main" val="1957220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552FD-80F9-47F1-70FA-E8EEB5F71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AA376F-00C2-D050-53CC-E0B98B544C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1658E1-D5A4-84BA-4478-B59341948C90}"/>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9D8344A9-2FFA-463F-8EC6-F569867C1B95}"/>
              </a:ext>
            </a:extLst>
          </p:cNvPr>
          <p:cNvSpPr>
            <a:spLocks noGrp="1"/>
          </p:cNvSpPr>
          <p:nvPr>
            <p:ph type="sldNum" sz="quarter" idx="5"/>
          </p:nvPr>
        </p:nvSpPr>
        <p:spPr/>
        <p:txBody>
          <a:bodyPr/>
          <a:lstStyle/>
          <a:p>
            <a:fld id="{7429C2F9-8CDE-4E07-93C9-71CBFA8899E0}" type="slidenum">
              <a:rPr lang="en-US" altLang="en-US" smtClean="0"/>
              <a:pPr/>
              <a:t>5</a:t>
            </a:fld>
            <a:endParaRPr lang="en-US" altLang="en-US"/>
          </a:p>
        </p:txBody>
      </p:sp>
    </p:spTree>
    <p:extLst>
      <p:ext uri="{BB962C8B-B14F-4D97-AF65-F5344CB8AC3E}">
        <p14:creationId xmlns:p14="http://schemas.microsoft.com/office/powerpoint/2010/main" val="1947711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43D83-1F6A-75C6-75E8-BF8C4B4359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F59167-1084-B882-6DA7-42133F7D23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118E12-CC58-3028-3672-CD3BD39AD432}"/>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1C227C69-AB53-A66A-3526-BD82149AD9F0}"/>
              </a:ext>
            </a:extLst>
          </p:cNvPr>
          <p:cNvSpPr>
            <a:spLocks noGrp="1"/>
          </p:cNvSpPr>
          <p:nvPr>
            <p:ph type="sldNum" sz="quarter" idx="5"/>
          </p:nvPr>
        </p:nvSpPr>
        <p:spPr/>
        <p:txBody>
          <a:bodyPr/>
          <a:lstStyle/>
          <a:p>
            <a:fld id="{7429C2F9-8CDE-4E07-93C9-71CBFA8899E0}" type="slidenum">
              <a:rPr lang="en-US" altLang="en-US" smtClean="0"/>
              <a:pPr/>
              <a:t>6</a:t>
            </a:fld>
            <a:endParaRPr lang="en-US" altLang="en-US"/>
          </a:p>
        </p:txBody>
      </p:sp>
    </p:spTree>
    <p:extLst>
      <p:ext uri="{BB962C8B-B14F-4D97-AF65-F5344CB8AC3E}">
        <p14:creationId xmlns:p14="http://schemas.microsoft.com/office/powerpoint/2010/main" val="1780507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26BF3-4A19-4E76-5BB0-0FD074299D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E8452-9B3E-18A2-E498-BEE149CB5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C0DBD9-B367-8ECE-3F5A-FD6900ADC9F1}"/>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68FF0FCB-479C-2C90-D289-DC50615FE82C}"/>
              </a:ext>
            </a:extLst>
          </p:cNvPr>
          <p:cNvSpPr>
            <a:spLocks noGrp="1"/>
          </p:cNvSpPr>
          <p:nvPr>
            <p:ph type="sldNum" sz="quarter" idx="5"/>
          </p:nvPr>
        </p:nvSpPr>
        <p:spPr/>
        <p:txBody>
          <a:bodyPr/>
          <a:lstStyle/>
          <a:p>
            <a:fld id="{7429C2F9-8CDE-4E07-93C9-71CBFA8899E0}" type="slidenum">
              <a:rPr lang="en-US" altLang="en-US" smtClean="0"/>
              <a:pPr/>
              <a:t>7</a:t>
            </a:fld>
            <a:endParaRPr lang="en-US" altLang="en-US"/>
          </a:p>
        </p:txBody>
      </p:sp>
    </p:spTree>
    <p:extLst>
      <p:ext uri="{BB962C8B-B14F-4D97-AF65-F5344CB8AC3E}">
        <p14:creationId xmlns:p14="http://schemas.microsoft.com/office/powerpoint/2010/main" val="19216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FB01D-4664-23A9-9C58-C9EF2A6993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3F4E4-AA79-74FF-B092-ABE988BD57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51D876-C46B-DC66-886F-087C62A948BD}"/>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225D4C74-3711-71C6-6895-8E3CE7DB4E38}"/>
              </a:ext>
            </a:extLst>
          </p:cNvPr>
          <p:cNvSpPr>
            <a:spLocks noGrp="1"/>
          </p:cNvSpPr>
          <p:nvPr>
            <p:ph type="sldNum" sz="quarter" idx="5"/>
          </p:nvPr>
        </p:nvSpPr>
        <p:spPr/>
        <p:txBody>
          <a:bodyPr/>
          <a:lstStyle/>
          <a:p>
            <a:fld id="{7429C2F9-8CDE-4E07-93C9-71CBFA8899E0}" type="slidenum">
              <a:rPr lang="en-US" altLang="en-US" smtClean="0"/>
              <a:pPr/>
              <a:t>8</a:t>
            </a:fld>
            <a:endParaRPr lang="en-US" altLang="en-US"/>
          </a:p>
        </p:txBody>
      </p:sp>
    </p:spTree>
    <p:extLst>
      <p:ext uri="{BB962C8B-B14F-4D97-AF65-F5344CB8AC3E}">
        <p14:creationId xmlns:p14="http://schemas.microsoft.com/office/powerpoint/2010/main" val="2634141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r>
              <a:rPr lang="en-US"/>
              <a:t>June 6, 2011</a:t>
            </a:r>
          </a:p>
        </p:txBody>
      </p:sp>
      <p:sp>
        <p:nvSpPr>
          <p:cNvPr id="5" name="Footer Placeholder 4"/>
          <p:cNvSpPr>
            <a:spLocks noGrp="1"/>
          </p:cNvSpPr>
          <p:nvPr>
            <p:ph type="ftr" sz="quarter" idx="11"/>
          </p:nvPr>
        </p:nvSpPr>
        <p:spPr/>
        <p:txBody>
          <a:bodyPr/>
          <a:lstStyle>
            <a:lvl1pPr>
              <a:defRPr/>
            </a:lvl1pPr>
          </a:lstStyle>
          <a:p>
            <a:pPr>
              <a:defRPr/>
            </a:pPr>
            <a:r>
              <a:rPr lang="en-US"/>
              <a:t>Sacramento County Health and Human Services - 2011/12 Recommended Budget</a:t>
            </a:r>
          </a:p>
        </p:txBody>
      </p:sp>
      <p:sp>
        <p:nvSpPr>
          <p:cNvPr id="6" name="Slide Number Placeholder 5"/>
          <p:cNvSpPr>
            <a:spLocks noGrp="1"/>
          </p:cNvSpPr>
          <p:nvPr>
            <p:ph type="sldNum" sz="quarter" idx="12"/>
          </p:nvPr>
        </p:nvSpPr>
        <p:spPr/>
        <p:txBody>
          <a:bodyPr/>
          <a:lstStyle>
            <a:lvl1pPr>
              <a:defRPr/>
            </a:lvl1pPr>
          </a:lstStyle>
          <a:p>
            <a:fld id="{22DFED95-16BD-47EB-9DA5-4950737E0BEA}" type="slidenum">
              <a:rPr lang="en-US" altLang="en-US"/>
              <a:pPr/>
              <a:t>‹#›</a:t>
            </a:fld>
            <a:endParaRPr lang="en-US" altLang="en-US"/>
          </a:p>
        </p:txBody>
      </p:sp>
    </p:spTree>
    <p:extLst>
      <p:ext uri="{BB962C8B-B14F-4D97-AF65-F5344CB8AC3E}">
        <p14:creationId xmlns:p14="http://schemas.microsoft.com/office/powerpoint/2010/main" val="1807666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t>June 6, 2011</a:t>
            </a:r>
          </a:p>
        </p:txBody>
      </p:sp>
      <p:sp>
        <p:nvSpPr>
          <p:cNvPr id="5" name="Footer Placeholder 4"/>
          <p:cNvSpPr>
            <a:spLocks noGrp="1"/>
          </p:cNvSpPr>
          <p:nvPr>
            <p:ph type="ftr" sz="quarter" idx="11"/>
          </p:nvPr>
        </p:nvSpPr>
        <p:spPr/>
        <p:txBody>
          <a:bodyPr/>
          <a:lstStyle>
            <a:lvl1pPr>
              <a:defRPr/>
            </a:lvl1pPr>
          </a:lstStyle>
          <a:p>
            <a:pPr>
              <a:defRPr/>
            </a:pPr>
            <a:r>
              <a:rPr lang="en-US"/>
              <a:t>Sacramento County Health and Human Services - 2011/12 Recommended Budget</a:t>
            </a:r>
          </a:p>
        </p:txBody>
      </p:sp>
      <p:sp>
        <p:nvSpPr>
          <p:cNvPr id="6" name="Slide Number Placeholder 5"/>
          <p:cNvSpPr>
            <a:spLocks noGrp="1"/>
          </p:cNvSpPr>
          <p:nvPr>
            <p:ph type="sldNum" sz="quarter" idx="12"/>
          </p:nvPr>
        </p:nvSpPr>
        <p:spPr/>
        <p:txBody>
          <a:bodyPr/>
          <a:lstStyle>
            <a:lvl1pPr>
              <a:defRPr/>
            </a:lvl1pPr>
          </a:lstStyle>
          <a:p>
            <a:fld id="{8BFBFF1C-CF58-4922-A6E3-C16439BA7283}" type="slidenum">
              <a:rPr lang="en-US" altLang="en-US"/>
              <a:pPr/>
              <a:t>‹#›</a:t>
            </a:fld>
            <a:endParaRPr lang="en-US" altLang="en-US"/>
          </a:p>
        </p:txBody>
      </p:sp>
    </p:spTree>
    <p:extLst>
      <p:ext uri="{BB962C8B-B14F-4D97-AF65-F5344CB8AC3E}">
        <p14:creationId xmlns:p14="http://schemas.microsoft.com/office/powerpoint/2010/main" val="3378801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t>June 6, 2011</a:t>
            </a:r>
          </a:p>
        </p:txBody>
      </p:sp>
      <p:sp>
        <p:nvSpPr>
          <p:cNvPr id="5" name="Footer Placeholder 4"/>
          <p:cNvSpPr>
            <a:spLocks noGrp="1"/>
          </p:cNvSpPr>
          <p:nvPr>
            <p:ph type="ftr" sz="quarter" idx="11"/>
          </p:nvPr>
        </p:nvSpPr>
        <p:spPr/>
        <p:txBody>
          <a:bodyPr/>
          <a:lstStyle>
            <a:lvl1pPr>
              <a:defRPr/>
            </a:lvl1pPr>
          </a:lstStyle>
          <a:p>
            <a:pPr>
              <a:defRPr/>
            </a:pPr>
            <a:r>
              <a:rPr lang="en-US"/>
              <a:t>Sacramento County Health and Human Services - 2011/12 Recommended Budget</a:t>
            </a:r>
          </a:p>
        </p:txBody>
      </p:sp>
      <p:sp>
        <p:nvSpPr>
          <p:cNvPr id="6" name="Slide Number Placeholder 5"/>
          <p:cNvSpPr>
            <a:spLocks noGrp="1"/>
          </p:cNvSpPr>
          <p:nvPr>
            <p:ph type="sldNum" sz="quarter" idx="12"/>
          </p:nvPr>
        </p:nvSpPr>
        <p:spPr/>
        <p:txBody>
          <a:bodyPr/>
          <a:lstStyle>
            <a:lvl1pPr>
              <a:defRPr/>
            </a:lvl1pPr>
          </a:lstStyle>
          <a:p>
            <a:fld id="{BB53D627-CC55-4FFA-9AB5-DAA411F0362F}" type="slidenum">
              <a:rPr lang="en-US" altLang="en-US"/>
              <a:pPr/>
              <a:t>‹#›</a:t>
            </a:fld>
            <a:endParaRPr lang="en-US" altLang="en-US"/>
          </a:p>
        </p:txBody>
      </p:sp>
    </p:spTree>
    <p:extLst>
      <p:ext uri="{BB962C8B-B14F-4D97-AF65-F5344CB8AC3E}">
        <p14:creationId xmlns:p14="http://schemas.microsoft.com/office/powerpoint/2010/main" val="1770700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t>June 6, 2011</a:t>
            </a:r>
          </a:p>
        </p:txBody>
      </p:sp>
      <p:sp>
        <p:nvSpPr>
          <p:cNvPr id="5" name="Footer Placeholder 4"/>
          <p:cNvSpPr>
            <a:spLocks noGrp="1"/>
          </p:cNvSpPr>
          <p:nvPr>
            <p:ph type="ftr" sz="quarter" idx="11"/>
          </p:nvPr>
        </p:nvSpPr>
        <p:spPr/>
        <p:txBody>
          <a:bodyPr/>
          <a:lstStyle>
            <a:lvl1pPr>
              <a:defRPr/>
            </a:lvl1pPr>
          </a:lstStyle>
          <a:p>
            <a:pPr>
              <a:defRPr/>
            </a:pPr>
            <a:r>
              <a:rPr lang="en-US"/>
              <a:t>Sacramento County Health and Human Services - 2011/12 Recommended Budget</a:t>
            </a:r>
          </a:p>
        </p:txBody>
      </p:sp>
      <p:sp>
        <p:nvSpPr>
          <p:cNvPr id="6" name="Slide Number Placeholder 5"/>
          <p:cNvSpPr>
            <a:spLocks noGrp="1"/>
          </p:cNvSpPr>
          <p:nvPr>
            <p:ph type="sldNum" sz="quarter" idx="12"/>
          </p:nvPr>
        </p:nvSpPr>
        <p:spPr/>
        <p:txBody>
          <a:bodyPr/>
          <a:lstStyle>
            <a:lvl1pPr>
              <a:defRPr/>
            </a:lvl1pPr>
          </a:lstStyle>
          <a:p>
            <a:fld id="{ADF59058-DE62-4A22-A3AC-29B26896C1B4}" type="slidenum">
              <a:rPr lang="en-US" altLang="en-US"/>
              <a:pPr/>
              <a:t>‹#›</a:t>
            </a:fld>
            <a:endParaRPr lang="en-US" altLang="en-US"/>
          </a:p>
        </p:txBody>
      </p:sp>
    </p:spTree>
    <p:extLst>
      <p:ext uri="{BB962C8B-B14F-4D97-AF65-F5344CB8AC3E}">
        <p14:creationId xmlns:p14="http://schemas.microsoft.com/office/powerpoint/2010/main" val="263840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Sacramento County Health and Human Services - 2011/12 Recommended Budget</a:t>
            </a:r>
          </a:p>
        </p:txBody>
      </p:sp>
      <p:sp>
        <p:nvSpPr>
          <p:cNvPr id="6" name="Slide Number Placeholder 5"/>
          <p:cNvSpPr>
            <a:spLocks noGrp="1"/>
          </p:cNvSpPr>
          <p:nvPr>
            <p:ph type="sldNum" sz="quarter" idx="12"/>
          </p:nvPr>
        </p:nvSpPr>
        <p:spPr/>
        <p:txBody>
          <a:bodyPr/>
          <a:lstStyle>
            <a:lvl1pPr>
              <a:defRPr/>
            </a:lvl1pPr>
          </a:lstStyle>
          <a:p>
            <a:fld id="{18A596F4-D812-472F-8A46-CBF529D589C8}" type="slidenum">
              <a:rPr lang="en-US" altLang="en-US"/>
              <a:pPr/>
              <a:t>‹#›</a:t>
            </a:fld>
            <a:endParaRPr lang="en-US" altLang="en-US"/>
          </a:p>
        </p:txBody>
      </p:sp>
    </p:spTree>
    <p:extLst>
      <p:ext uri="{BB962C8B-B14F-4D97-AF65-F5344CB8AC3E}">
        <p14:creationId xmlns:p14="http://schemas.microsoft.com/office/powerpoint/2010/main" val="1682635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r>
              <a:rPr lang="en-US"/>
              <a:t>June 6, 2011</a:t>
            </a:r>
          </a:p>
        </p:txBody>
      </p:sp>
      <p:sp>
        <p:nvSpPr>
          <p:cNvPr id="6" name="Footer Placeholder 4"/>
          <p:cNvSpPr>
            <a:spLocks noGrp="1"/>
          </p:cNvSpPr>
          <p:nvPr>
            <p:ph type="ftr" sz="quarter" idx="11"/>
          </p:nvPr>
        </p:nvSpPr>
        <p:spPr/>
        <p:txBody>
          <a:bodyPr/>
          <a:lstStyle>
            <a:lvl1pPr>
              <a:defRPr/>
            </a:lvl1pPr>
          </a:lstStyle>
          <a:p>
            <a:pPr>
              <a:defRPr/>
            </a:pPr>
            <a:r>
              <a:rPr lang="en-US"/>
              <a:t>Sacramento County Health and Human Services - 2011/12 Recommended Budget</a:t>
            </a:r>
          </a:p>
        </p:txBody>
      </p:sp>
      <p:sp>
        <p:nvSpPr>
          <p:cNvPr id="7" name="Slide Number Placeholder 5"/>
          <p:cNvSpPr>
            <a:spLocks noGrp="1"/>
          </p:cNvSpPr>
          <p:nvPr>
            <p:ph type="sldNum" sz="quarter" idx="12"/>
          </p:nvPr>
        </p:nvSpPr>
        <p:spPr/>
        <p:txBody>
          <a:bodyPr/>
          <a:lstStyle>
            <a:lvl1pPr>
              <a:defRPr/>
            </a:lvl1pPr>
          </a:lstStyle>
          <a:p>
            <a:fld id="{0DE70FA6-9D61-4FFC-9418-0B334E8B6E6E}" type="slidenum">
              <a:rPr lang="en-US" altLang="en-US"/>
              <a:pPr/>
              <a:t>‹#›</a:t>
            </a:fld>
            <a:endParaRPr lang="en-US" altLang="en-US"/>
          </a:p>
        </p:txBody>
      </p:sp>
    </p:spTree>
    <p:extLst>
      <p:ext uri="{BB962C8B-B14F-4D97-AF65-F5344CB8AC3E}">
        <p14:creationId xmlns:p14="http://schemas.microsoft.com/office/powerpoint/2010/main" val="3831643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r>
              <a:rPr lang="en-US"/>
              <a:t>June 6, 2011</a:t>
            </a:r>
          </a:p>
        </p:txBody>
      </p:sp>
      <p:sp>
        <p:nvSpPr>
          <p:cNvPr id="8" name="Footer Placeholder 4"/>
          <p:cNvSpPr>
            <a:spLocks noGrp="1"/>
          </p:cNvSpPr>
          <p:nvPr>
            <p:ph type="ftr" sz="quarter" idx="11"/>
          </p:nvPr>
        </p:nvSpPr>
        <p:spPr/>
        <p:txBody>
          <a:bodyPr/>
          <a:lstStyle>
            <a:lvl1pPr>
              <a:defRPr/>
            </a:lvl1pPr>
          </a:lstStyle>
          <a:p>
            <a:pPr>
              <a:defRPr/>
            </a:pPr>
            <a:r>
              <a:rPr lang="en-US"/>
              <a:t>Sacramento County Health and Human Services - 2011/12 Recommended Budget</a:t>
            </a:r>
          </a:p>
        </p:txBody>
      </p:sp>
      <p:sp>
        <p:nvSpPr>
          <p:cNvPr id="9" name="Slide Number Placeholder 5"/>
          <p:cNvSpPr>
            <a:spLocks noGrp="1"/>
          </p:cNvSpPr>
          <p:nvPr>
            <p:ph type="sldNum" sz="quarter" idx="12"/>
          </p:nvPr>
        </p:nvSpPr>
        <p:spPr/>
        <p:txBody>
          <a:bodyPr/>
          <a:lstStyle>
            <a:lvl1pPr>
              <a:defRPr/>
            </a:lvl1pPr>
          </a:lstStyle>
          <a:p>
            <a:fld id="{93CF3079-0B39-422E-AB90-F2ED2D12B82F}" type="slidenum">
              <a:rPr lang="en-US" altLang="en-US"/>
              <a:pPr/>
              <a:t>‹#›</a:t>
            </a:fld>
            <a:endParaRPr lang="en-US" altLang="en-US"/>
          </a:p>
        </p:txBody>
      </p:sp>
    </p:spTree>
    <p:extLst>
      <p:ext uri="{BB962C8B-B14F-4D97-AF65-F5344CB8AC3E}">
        <p14:creationId xmlns:p14="http://schemas.microsoft.com/office/powerpoint/2010/main" val="1597624394"/>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r>
              <a:rPr lang="en-US"/>
              <a:t>June 6, 2011</a:t>
            </a:r>
          </a:p>
        </p:txBody>
      </p:sp>
      <p:sp>
        <p:nvSpPr>
          <p:cNvPr id="4" name="Footer Placeholder 4"/>
          <p:cNvSpPr>
            <a:spLocks noGrp="1"/>
          </p:cNvSpPr>
          <p:nvPr>
            <p:ph type="ftr" sz="quarter" idx="11"/>
          </p:nvPr>
        </p:nvSpPr>
        <p:spPr/>
        <p:txBody>
          <a:bodyPr/>
          <a:lstStyle>
            <a:lvl1pPr>
              <a:defRPr/>
            </a:lvl1pPr>
          </a:lstStyle>
          <a:p>
            <a:pPr>
              <a:defRPr/>
            </a:pPr>
            <a:r>
              <a:rPr lang="en-US"/>
              <a:t>Sacramento County Health and Human Services - 2011/12 Recommended Budget</a:t>
            </a:r>
          </a:p>
        </p:txBody>
      </p:sp>
      <p:sp>
        <p:nvSpPr>
          <p:cNvPr id="5" name="Slide Number Placeholder 5"/>
          <p:cNvSpPr>
            <a:spLocks noGrp="1"/>
          </p:cNvSpPr>
          <p:nvPr>
            <p:ph type="sldNum" sz="quarter" idx="12"/>
          </p:nvPr>
        </p:nvSpPr>
        <p:spPr/>
        <p:txBody>
          <a:bodyPr/>
          <a:lstStyle>
            <a:lvl1pPr>
              <a:defRPr/>
            </a:lvl1pPr>
          </a:lstStyle>
          <a:p>
            <a:fld id="{0B7E06FC-402A-4BAB-87B5-4CFE5CE84C68}" type="slidenum">
              <a:rPr lang="en-US" altLang="en-US"/>
              <a:pPr/>
              <a:t>‹#›</a:t>
            </a:fld>
            <a:endParaRPr lang="en-US" altLang="en-US"/>
          </a:p>
        </p:txBody>
      </p:sp>
    </p:spTree>
    <p:extLst>
      <p:ext uri="{BB962C8B-B14F-4D97-AF65-F5344CB8AC3E}">
        <p14:creationId xmlns:p14="http://schemas.microsoft.com/office/powerpoint/2010/main" val="150546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June 6, 2011</a:t>
            </a:r>
          </a:p>
        </p:txBody>
      </p:sp>
      <p:sp>
        <p:nvSpPr>
          <p:cNvPr id="3" name="Footer Placeholder 4"/>
          <p:cNvSpPr>
            <a:spLocks noGrp="1"/>
          </p:cNvSpPr>
          <p:nvPr>
            <p:ph type="ftr" sz="quarter" idx="11"/>
          </p:nvPr>
        </p:nvSpPr>
        <p:spPr/>
        <p:txBody>
          <a:bodyPr/>
          <a:lstStyle>
            <a:lvl1pPr>
              <a:defRPr/>
            </a:lvl1pPr>
          </a:lstStyle>
          <a:p>
            <a:pPr>
              <a:defRPr/>
            </a:pPr>
            <a:r>
              <a:rPr lang="en-US"/>
              <a:t>Sacramento County Health and Human Services - 2011/12 Recommended Budget</a:t>
            </a:r>
          </a:p>
        </p:txBody>
      </p:sp>
      <p:sp>
        <p:nvSpPr>
          <p:cNvPr id="4" name="Slide Number Placeholder 5"/>
          <p:cNvSpPr>
            <a:spLocks noGrp="1"/>
          </p:cNvSpPr>
          <p:nvPr>
            <p:ph type="sldNum" sz="quarter" idx="12"/>
          </p:nvPr>
        </p:nvSpPr>
        <p:spPr/>
        <p:txBody>
          <a:bodyPr/>
          <a:lstStyle>
            <a:lvl1pPr>
              <a:defRPr/>
            </a:lvl1pPr>
          </a:lstStyle>
          <a:p>
            <a:fld id="{E0DA84ED-4303-4A6D-84FF-FA037ECB52F2}" type="slidenum">
              <a:rPr lang="en-US" altLang="en-US"/>
              <a:pPr/>
              <a:t>‹#›</a:t>
            </a:fld>
            <a:endParaRPr lang="en-US" altLang="en-US"/>
          </a:p>
        </p:txBody>
      </p:sp>
    </p:spTree>
    <p:extLst>
      <p:ext uri="{BB962C8B-B14F-4D97-AF65-F5344CB8AC3E}">
        <p14:creationId xmlns:p14="http://schemas.microsoft.com/office/powerpoint/2010/main" val="287613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June 6, 2011</a:t>
            </a:r>
          </a:p>
        </p:txBody>
      </p:sp>
      <p:sp>
        <p:nvSpPr>
          <p:cNvPr id="6" name="Footer Placeholder 4"/>
          <p:cNvSpPr>
            <a:spLocks noGrp="1"/>
          </p:cNvSpPr>
          <p:nvPr>
            <p:ph type="ftr" sz="quarter" idx="11"/>
          </p:nvPr>
        </p:nvSpPr>
        <p:spPr/>
        <p:txBody>
          <a:bodyPr/>
          <a:lstStyle>
            <a:lvl1pPr>
              <a:defRPr/>
            </a:lvl1pPr>
          </a:lstStyle>
          <a:p>
            <a:pPr>
              <a:defRPr/>
            </a:pPr>
            <a:r>
              <a:rPr lang="en-US"/>
              <a:t>Sacramento County Health and Human Services - 2011/12 Recommended Budget</a:t>
            </a:r>
          </a:p>
        </p:txBody>
      </p:sp>
      <p:sp>
        <p:nvSpPr>
          <p:cNvPr id="7" name="Slide Number Placeholder 5"/>
          <p:cNvSpPr>
            <a:spLocks noGrp="1"/>
          </p:cNvSpPr>
          <p:nvPr>
            <p:ph type="sldNum" sz="quarter" idx="12"/>
          </p:nvPr>
        </p:nvSpPr>
        <p:spPr/>
        <p:txBody>
          <a:bodyPr/>
          <a:lstStyle>
            <a:lvl1pPr>
              <a:defRPr/>
            </a:lvl1pPr>
          </a:lstStyle>
          <a:p>
            <a:fld id="{7858476A-A925-476B-822C-C695DC0C7508}" type="slidenum">
              <a:rPr lang="en-US" altLang="en-US"/>
              <a:pPr/>
              <a:t>‹#›</a:t>
            </a:fld>
            <a:endParaRPr lang="en-US" altLang="en-US"/>
          </a:p>
        </p:txBody>
      </p:sp>
    </p:spTree>
    <p:extLst>
      <p:ext uri="{BB962C8B-B14F-4D97-AF65-F5344CB8AC3E}">
        <p14:creationId xmlns:p14="http://schemas.microsoft.com/office/powerpoint/2010/main" val="611477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June 6, 2011</a:t>
            </a:r>
          </a:p>
        </p:txBody>
      </p:sp>
      <p:sp>
        <p:nvSpPr>
          <p:cNvPr id="6" name="Footer Placeholder 4"/>
          <p:cNvSpPr>
            <a:spLocks noGrp="1"/>
          </p:cNvSpPr>
          <p:nvPr>
            <p:ph type="ftr" sz="quarter" idx="11"/>
          </p:nvPr>
        </p:nvSpPr>
        <p:spPr/>
        <p:txBody>
          <a:bodyPr/>
          <a:lstStyle>
            <a:lvl1pPr>
              <a:defRPr/>
            </a:lvl1pPr>
          </a:lstStyle>
          <a:p>
            <a:pPr>
              <a:defRPr/>
            </a:pPr>
            <a:r>
              <a:rPr lang="en-US"/>
              <a:t>Sacramento County Health and Human Services - 2011/12 Recommended Budget</a:t>
            </a:r>
          </a:p>
        </p:txBody>
      </p:sp>
      <p:sp>
        <p:nvSpPr>
          <p:cNvPr id="7" name="Slide Number Placeholder 5"/>
          <p:cNvSpPr>
            <a:spLocks noGrp="1"/>
          </p:cNvSpPr>
          <p:nvPr>
            <p:ph type="sldNum" sz="quarter" idx="12"/>
          </p:nvPr>
        </p:nvSpPr>
        <p:spPr/>
        <p:txBody>
          <a:bodyPr/>
          <a:lstStyle>
            <a:lvl1pPr>
              <a:defRPr/>
            </a:lvl1pPr>
          </a:lstStyle>
          <a:p>
            <a:fld id="{15D9B9EF-DA12-4904-867C-E52D416CCE6C}" type="slidenum">
              <a:rPr lang="en-US" altLang="en-US"/>
              <a:pPr/>
              <a:t>‹#›</a:t>
            </a:fld>
            <a:endParaRPr lang="en-US" altLang="en-US"/>
          </a:p>
        </p:txBody>
      </p:sp>
    </p:spTree>
    <p:extLst>
      <p:ext uri="{BB962C8B-B14F-4D97-AF65-F5344CB8AC3E}">
        <p14:creationId xmlns:p14="http://schemas.microsoft.com/office/powerpoint/2010/main" val="1332953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a:defRPr/>
            </a:pPr>
            <a:r>
              <a:rPr lang="en-US"/>
              <a:t>June 6, 2011</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a:defRPr/>
            </a:pPr>
            <a:r>
              <a:rPr lang="en-US"/>
              <a:t>Sacramento County Health and Human Services - 2011/12 Recommended Budget</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ACCCA73-5511-443B-B959-686AC930ABAE}" type="slidenum">
              <a:rPr lang="en-US" altLang="en-US"/>
              <a:pPr/>
              <a:t>‹#›</a:t>
            </a:fld>
            <a:endParaRPr lang="en-US" altLang="en-US"/>
          </a:p>
        </p:txBody>
      </p:sp>
      <p:sp>
        <p:nvSpPr>
          <p:cNvPr id="1031" name="Line 7"/>
          <p:cNvSpPr>
            <a:spLocks noChangeShapeType="1"/>
          </p:cNvSpPr>
          <p:nvPr userDrawn="1"/>
        </p:nvSpPr>
        <p:spPr bwMode="auto">
          <a:xfrm>
            <a:off x="457200" y="6248400"/>
            <a:ext cx="8229600" cy="0"/>
          </a:xfrm>
          <a:prstGeom prst="line">
            <a:avLst/>
          </a:prstGeom>
          <a:noFill/>
          <a:ln w="19050">
            <a:solidFill>
              <a:srgbClr val="0066CC"/>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4152" r:id="rId1"/>
    <p:sldLayoutId id="2147484153" r:id="rId2"/>
    <p:sldLayoutId id="2147484162" r:id="rId3"/>
    <p:sldLayoutId id="2147484154" r:id="rId4"/>
    <p:sldLayoutId id="2147484155" r:id="rId5"/>
    <p:sldLayoutId id="2147484156" r:id="rId6"/>
    <p:sldLayoutId id="2147484157" r:id="rId7"/>
    <p:sldLayoutId id="2147484158" r:id="rId8"/>
    <p:sldLayoutId id="2147484159" r:id="rId9"/>
    <p:sldLayoutId id="2147484160" r:id="rId10"/>
    <p:sldLayoutId id="2147484161" r:id="rId1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7A80B-C5C4-5486-F82F-DC0F8CC0D27F}"/>
            </a:ext>
          </a:extLst>
        </p:cNvPr>
        <p:cNvGrpSpPr/>
        <p:nvPr/>
      </p:nvGrpSpPr>
      <p:grpSpPr>
        <a:xfrm>
          <a:off x="0" y="0"/>
          <a:ext cx="0" cy="0"/>
          <a:chOff x="0" y="0"/>
          <a:chExt cx="0" cy="0"/>
        </a:xfrm>
      </p:grpSpPr>
      <p:pic>
        <p:nvPicPr>
          <p:cNvPr id="4102" name="Picture 4" descr="sacctylogo">
            <a:extLst>
              <a:ext uri="{FF2B5EF4-FFF2-40B4-BE49-F238E27FC236}">
                <a16:creationId xmlns:a16="http://schemas.microsoft.com/office/drawing/2014/main" id="{5F6A2A13-B76A-D2FD-E694-F60F285ADDD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0" y="6408738"/>
            <a:ext cx="996950"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TextBox 2">
            <a:extLst>
              <a:ext uri="{FF2B5EF4-FFF2-40B4-BE49-F238E27FC236}">
                <a16:creationId xmlns:a16="http://schemas.microsoft.com/office/drawing/2014/main" id="{5FC950EA-34BC-FB4F-0F89-23AA4D29D33E}"/>
              </a:ext>
            </a:extLst>
          </p:cNvPr>
          <p:cNvSpPr txBox="1">
            <a:spLocks noGrp="1" noChangeArrowheads="1"/>
          </p:cNvSpPr>
          <p:nvPr>
            <p:ph type="title" idx="4294967295"/>
          </p:nvPr>
        </p:nvSpPr>
        <p:spPr bwMode="auto">
          <a:xfrm>
            <a:off x="0" y="241816"/>
            <a:ext cx="9144000" cy="64633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Alta Arden Expressway Phase 1 Project</a:t>
            </a:r>
            <a:endParaRPr kumimoji="0" lang="en-US" altLang="en-US" sz="3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cxnSp>
        <p:nvCxnSpPr>
          <p:cNvPr id="3" name="Straight Connector 2">
            <a:extLst>
              <a:ext uri="{FF2B5EF4-FFF2-40B4-BE49-F238E27FC236}">
                <a16:creationId xmlns:a16="http://schemas.microsoft.com/office/drawing/2014/main" id="{A3FB095E-5331-6452-EFA2-449A6ABED356}"/>
              </a:ext>
              <a:ext uri="{C183D7F6-B498-43B3-948B-1728B52AA6E4}">
                <adec:decorative xmlns:adec="http://schemas.microsoft.com/office/drawing/2017/decorative" val="1"/>
              </a:ext>
            </a:extLst>
          </p:cNvPr>
          <p:cNvCxnSpPr/>
          <p:nvPr/>
        </p:nvCxnSpPr>
        <p:spPr>
          <a:xfrm flipH="1">
            <a:off x="347663" y="6248400"/>
            <a:ext cx="84153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876A0B3-3A82-94A8-F8E6-85348BDD1515}"/>
              </a:ext>
              <a:ext uri="{C183D7F6-B498-43B3-948B-1728B52AA6E4}">
                <adec:decorative xmlns:adec="http://schemas.microsoft.com/office/drawing/2017/decorative" val="1"/>
              </a:ext>
            </a:extLst>
          </p:cNvPr>
          <p:cNvSpPr/>
          <p:nvPr/>
        </p:nvSpPr>
        <p:spPr>
          <a:xfrm>
            <a:off x="347663" y="1026095"/>
            <a:ext cx="8415337" cy="46037"/>
          </a:xfrm>
          <a:prstGeom prst="rect">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Date Placeholder 3">
            <a:extLst>
              <a:ext uri="{FF2B5EF4-FFF2-40B4-BE49-F238E27FC236}">
                <a16:creationId xmlns:a16="http://schemas.microsoft.com/office/drawing/2014/main" id="{F2F7CB11-A690-2A5B-43C5-2AF812047672}"/>
              </a:ext>
            </a:extLst>
          </p:cNvPr>
          <p:cNvSpPr>
            <a:spLocks noGrp="1"/>
          </p:cNvSpPr>
          <p:nvPr>
            <p:ph type="dt" sz="quarter" idx="10"/>
          </p:nvPr>
        </p:nvSpPr>
        <p:spPr bwMode="auto">
          <a:xfrm>
            <a:off x="762000" y="6362379"/>
            <a:ext cx="1447800" cy="307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August 2026</a:t>
            </a:r>
          </a:p>
        </p:txBody>
      </p:sp>
      <p:sp>
        <p:nvSpPr>
          <p:cNvPr id="10" name="Footer Placeholder 4">
            <a:extLst>
              <a:ext uri="{FF2B5EF4-FFF2-40B4-BE49-F238E27FC236}">
                <a16:creationId xmlns:a16="http://schemas.microsoft.com/office/drawing/2014/main" id="{90D1B43E-5820-15CE-C97F-C00C8A02AF23}"/>
              </a:ext>
            </a:extLst>
          </p:cNvPr>
          <p:cNvSpPr>
            <a:spLocks noGrp="1"/>
          </p:cNvSpPr>
          <p:nvPr>
            <p:ph type="ftr" sz="quarter" idx="11"/>
          </p:nvPr>
        </p:nvSpPr>
        <p:spPr bwMode="auto">
          <a:xfrm>
            <a:off x="1981200" y="6355234"/>
            <a:ext cx="5410200" cy="322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Sacramento County, Engineering and Design Division</a:t>
            </a:r>
          </a:p>
        </p:txBody>
      </p:sp>
      <p:sp>
        <p:nvSpPr>
          <p:cNvPr id="11" name="Slide Number Placeholder 5">
            <a:extLst>
              <a:ext uri="{FF2B5EF4-FFF2-40B4-BE49-F238E27FC236}">
                <a16:creationId xmlns:a16="http://schemas.microsoft.com/office/drawing/2014/main" id="{0B993AF8-BA11-C8FE-1BE2-825A245B46F0}"/>
              </a:ext>
            </a:extLst>
          </p:cNvPr>
          <p:cNvSpPr>
            <a:spLocks noGrp="1"/>
          </p:cNvSpPr>
          <p:nvPr>
            <p:ph type="sldNum" sz="quarter" idx="12"/>
          </p:nvPr>
        </p:nvSpPr>
        <p:spPr bwMode="auto">
          <a:xfrm>
            <a:off x="255588" y="6333804"/>
            <a:ext cx="354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4251A4C-BE8A-4D3F-B670-FFFDD555A216}" type="slidenum">
              <a:rPr lang="en-US" altLang="en-US" sz="1100">
                <a:cs typeface="Arial" panose="020B0604020202020204" pitchFamily="34" charset="0"/>
              </a:rPr>
              <a:pPr eaLnBrk="1" hangingPunct="1"/>
              <a:t>1</a:t>
            </a:fld>
            <a:endParaRPr lang="en-US" altLang="en-US" sz="1100" dirty="0">
              <a:cs typeface="Arial" panose="020B0604020202020204" pitchFamily="34" charset="0"/>
            </a:endParaRPr>
          </a:p>
        </p:txBody>
      </p:sp>
      <p:sp>
        <p:nvSpPr>
          <p:cNvPr id="6" name="Footer Placeholder 4">
            <a:extLst>
              <a:ext uri="{FF2B5EF4-FFF2-40B4-BE49-F238E27FC236}">
                <a16:creationId xmlns:a16="http://schemas.microsoft.com/office/drawing/2014/main" id="{14F8E6DA-8584-E4F9-3106-1A2074B3ADA0}"/>
              </a:ext>
            </a:extLst>
          </p:cNvPr>
          <p:cNvSpPr txBox="1">
            <a:spLocks/>
          </p:cNvSpPr>
          <p:nvPr/>
        </p:nvSpPr>
        <p:spPr bwMode="auto">
          <a:xfrm>
            <a:off x="1219199" y="5814851"/>
            <a:ext cx="6934201" cy="322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ctr" rtl="0" eaLnBrk="0" fontAlgn="base" hangingPunct="0">
              <a:spcBef>
                <a:spcPct val="0"/>
              </a:spcBef>
              <a:spcAft>
                <a:spcPct val="0"/>
              </a:spcAft>
              <a:defRPr sz="1200"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eaLnBrk="1" hangingPunct="1"/>
            <a:r>
              <a:rPr lang="en-US" altLang="en-US" sz="1000" dirty="0">
                <a:cs typeface="Arial" panose="020B0604020202020204" pitchFamily="34" charset="0"/>
              </a:rPr>
              <a:t>Project Limits Map – Alta Arden Expressway – Limits Between Howe Avenue and Fulton Avenue – Approximately 1 mile</a:t>
            </a:r>
          </a:p>
        </p:txBody>
      </p:sp>
      <p:pic>
        <p:nvPicPr>
          <p:cNvPr id="7" name="Picture 6">
            <a:extLst>
              <a:ext uri="{FF2B5EF4-FFF2-40B4-BE49-F238E27FC236}">
                <a16:creationId xmlns:a16="http://schemas.microsoft.com/office/drawing/2014/main" id="{77FC01FE-A367-42E0-86DC-F4DC2BE86766}"/>
              </a:ext>
            </a:extLst>
          </p:cNvPr>
          <p:cNvPicPr>
            <a:picLocks noChangeAspect="1"/>
          </p:cNvPicPr>
          <p:nvPr/>
        </p:nvPicPr>
        <p:blipFill>
          <a:blip r:embed="rId4"/>
          <a:stretch>
            <a:fillRect/>
          </a:stretch>
        </p:blipFill>
        <p:spPr>
          <a:xfrm>
            <a:off x="1568283" y="1086693"/>
            <a:ext cx="6007433" cy="4721261"/>
          </a:xfrm>
          <a:prstGeom prst="rect">
            <a:avLst/>
          </a:prstGeom>
        </p:spPr>
      </p:pic>
    </p:spTree>
    <p:extLst>
      <p:ext uri="{BB962C8B-B14F-4D97-AF65-F5344CB8AC3E}">
        <p14:creationId xmlns:p14="http://schemas.microsoft.com/office/powerpoint/2010/main" val="1254310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46ACEDDE-D32A-B202-CCAA-7CBBDA45D3F3}"/>
              </a:ext>
            </a:extLst>
          </p:cNvPr>
          <p:cNvPicPr>
            <a:picLocks noChangeAspect="1"/>
          </p:cNvPicPr>
          <p:nvPr/>
        </p:nvPicPr>
        <p:blipFill>
          <a:blip r:embed="rId3" cstate="print">
            <a:extLst>
              <a:ext uri="{28A0092B-C50C-407E-A947-70E740481C1C}">
                <a14:useLocalDpi xmlns:a14="http://schemas.microsoft.com/office/drawing/2010/main" val="0"/>
              </a:ext>
            </a:extLst>
          </a:blip>
          <a:srcRect l="30534"/>
          <a:stretch>
            <a:fillRect/>
          </a:stretch>
        </p:blipFill>
        <p:spPr>
          <a:xfrm>
            <a:off x="6051250" y="3268612"/>
            <a:ext cx="2711750" cy="26024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1" name="Picture 20">
            <a:extLst>
              <a:ext uri="{FF2B5EF4-FFF2-40B4-BE49-F238E27FC236}">
                <a16:creationId xmlns:a16="http://schemas.microsoft.com/office/drawing/2014/main" id="{1CB275B3-ADFC-266E-93C1-3049196DEC2B}"/>
              </a:ext>
            </a:extLst>
          </p:cNvPr>
          <p:cNvPicPr>
            <a:picLocks noChangeAspect="1"/>
          </p:cNvPicPr>
          <p:nvPr/>
        </p:nvPicPr>
        <p:blipFill>
          <a:blip r:embed="rId4" cstate="print">
            <a:extLst>
              <a:ext uri="{28A0092B-C50C-407E-A947-70E740481C1C}">
                <a14:useLocalDpi xmlns:a14="http://schemas.microsoft.com/office/drawing/2010/main" val="0"/>
              </a:ext>
            </a:extLst>
          </a:blip>
          <a:srcRect t="28856" r="4167"/>
          <a:stretch>
            <a:fillRect/>
          </a:stretch>
        </p:blipFill>
        <p:spPr>
          <a:xfrm>
            <a:off x="197706" y="4007702"/>
            <a:ext cx="4275843" cy="21161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a:extLst>
              <a:ext uri="{FF2B5EF4-FFF2-40B4-BE49-F238E27FC236}">
                <a16:creationId xmlns:a16="http://schemas.microsoft.com/office/drawing/2014/main" id="{1D372A09-F643-4B19-DBCF-BA91FBCD0E4C}"/>
              </a:ext>
            </a:extLst>
          </p:cNvPr>
          <p:cNvPicPr>
            <a:picLocks noChangeAspect="1"/>
          </p:cNvPicPr>
          <p:nvPr/>
        </p:nvPicPr>
        <p:blipFill>
          <a:blip r:embed="rId5" cstate="print">
            <a:extLst>
              <a:ext uri="{28A0092B-C50C-407E-A947-70E740481C1C}">
                <a14:useLocalDpi xmlns:a14="http://schemas.microsoft.com/office/drawing/2010/main" val="0"/>
              </a:ext>
            </a:extLst>
          </a:blip>
          <a:srcRect l="30618" r="14726"/>
          <a:stretch>
            <a:fillRect/>
          </a:stretch>
        </p:blipFill>
        <p:spPr>
          <a:xfrm flipH="1">
            <a:off x="872738" y="1155370"/>
            <a:ext cx="2133600" cy="26024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02" name="Picture 4" descr="saccty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0000" y="6408738"/>
            <a:ext cx="996950"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TextBox 2"/>
          <p:cNvSpPr txBox="1">
            <a:spLocks noGrp="1" noChangeArrowheads="1"/>
          </p:cNvSpPr>
          <p:nvPr>
            <p:ph type="title" idx="4294967295"/>
          </p:nvPr>
        </p:nvSpPr>
        <p:spPr bwMode="auto">
          <a:xfrm>
            <a:off x="170881" y="254833"/>
            <a:ext cx="8861811" cy="52322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Alta Arden Expressway – Photos </a:t>
            </a:r>
            <a:r>
              <a:rPr lang="en-US" sz="2800" dirty="0">
                <a:ea typeface="+mn-ea"/>
                <a:cs typeface="+mn-cs"/>
              </a:rPr>
              <a:t>of </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Current Conditions</a:t>
            </a:r>
            <a:endParaRPr kumimoji="0" lang="en-US" alt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cxnSp>
        <p:nvCxnSpPr>
          <p:cNvPr id="3" name="Straight Connector 2">
            <a:extLst>
              <a:ext uri="{C183D7F6-B498-43B3-948B-1728B52AA6E4}">
                <adec:decorative xmlns:adec="http://schemas.microsoft.com/office/drawing/2017/decorative" val="1"/>
              </a:ext>
            </a:extLst>
          </p:cNvPr>
          <p:cNvCxnSpPr/>
          <p:nvPr/>
        </p:nvCxnSpPr>
        <p:spPr>
          <a:xfrm flipH="1">
            <a:off x="347663" y="6248400"/>
            <a:ext cx="84153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a:extLst>
              <a:ext uri="{C183D7F6-B498-43B3-948B-1728B52AA6E4}">
                <adec:decorative xmlns:adec="http://schemas.microsoft.com/office/drawing/2017/decorative" val="1"/>
              </a:ext>
            </a:extLst>
          </p:cNvPr>
          <p:cNvSpPr/>
          <p:nvPr/>
        </p:nvSpPr>
        <p:spPr>
          <a:xfrm>
            <a:off x="347663" y="1027113"/>
            <a:ext cx="8415337" cy="46037"/>
          </a:xfrm>
          <a:prstGeom prst="rect">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Date Placeholder 3">
            <a:extLst>
              <a:ext uri="{FF2B5EF4-FFF2-40B4-BE49-F238E27FC236}">
                <a16:creationId xmlns:a16="http://schemas.microsoft.com/office/drawing/2014/main" id="{C6012671-EAC6-6D35-7C87-15C7D487E379}"/>
              </a:ext>
            </a:extLst>
          </p:cNvPr>
          <p:cNvSpPr>
            <a:spLocks noGrp="1"/>
          </p:cNvSpPr>
          <p:nvPr>
            <p:ph type="dt" sz="quarter" idx="10"/>
          </p:nvPr>
        </p:nvSpPr>
        <p:spPr bwMode="auto">
          <a:xfrm>
            <a:off x="762000" y="6362379"/>
            <a:ext cx="1447800" cy="307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August 2026</a:t>
            </a:r>
          </a:p>
        </p:txBody>
      </p:sp>
      <p:sp>
        <p:nvSpPr>
          <p:cNvPr id="10" name="Footer Placeholder 4">
            <a:extLst>
              <a:ext uri="{FF2B5EF4-FFF2-40B4-BE49-F238E27FC236}">
                <a16:creationId xmlns:a16="http://schemas.microsoft.com/office/drawing/2014/main" id="{E3393CE2-E7E1-00CC-2AA9-EDBBAF870128}"/>
              </a:ext>
            </a:extLst>
          </p:cNvPr>
          <p:cNvSpPr>
            <a:spLocks noGrp="1"/>
          </p:cNvSpPr>
          <p:nvPr>
            <p:ph type="ftr" sz="quarter" idx="11"/>
          </p:nvPr>
        </p:nvSpPr>
        <p:spPr bwMode="auto">
          <a:xfrm>
            <a:off x="1981200" y="6355234"/>
            <a:ext cx="5410200" cy="322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Sacramento County, Engineering and Design Division</a:t>
            </a:r>
          </a:p>
        </p:txBody>
      </p:sp>
      <p:sp>
        <p:nvSpPr>
          <p:cNvPr id="11" name="Slide Number Placeholder 5">
            <a:extLst>
              <a:ext uri="{FF2B5EF4-FFF2-40B4-BE49-F238E27FC236}">
                <a16:creationId xmlns:a16="http://schemas.microsoft.com/office/drawing/2014/main" id="{2B038BF4-90F3-7AFD-0964-2DFC4F624413}"/>
              </a:ext>
            </a:extLst>
          </p:cNvPr>
          <p:cNvSpPr>
            <a:spLocks noGrp="1"/>
          </p:cNvSpPr>
          <p:nvPr>
            <p:ph type="sldNum" sz="quarter" idx="12"/>
          </p:nvPr>
        </p:nvSpPr>
        <p:spPr bwMode="auto">
          <a:xfrm>
            <a:off x="255588" y="6333804"/>
            <a:ext cx="354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4251A4C-BE8A-4D3F-B670-FFFDD555A216}" type="slidenum">
              <a:rPr lang="en-US" altLang="en-US" sz="1100">
                <a:cs typeface="Arial" panose="020B0604020202020204" pitchFamily="34" charset="0"/>
              </a:rPr>
              <a:pPr eaLnBrk="1" hangingPunct="1"/>
              <a:t>2</a:t>
            </a:fld>
            <a:endParaRPr lang="en-US" altLang="en-US" sz="1100" dirty="0">
              <a:cs typeface="Arial" panose="020B0604020202020204" pitchFamily="34" charset="0"/>
            </a:endParaRPr>
          </a:p>
        </p:txBody>
      </p:sp>
      <p:pic>
        <p:nvPicPr>
          <p:cNvPr id="30" name="Picture 29" descr="A picture containing text, outdoor, day&#10;&#10;Description automatically generated">
            <a:extLst>
              <a:ext uri="{FF2B5EF4-FFF2-40B4-BE49-F238E27FC236}">
                <a16:creationId xmlns:a16="http://schemas.microsoft.com/office/drawing/2014/main" id="{868FE55E-192C-83FB-F6A6-9649065A66D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3464246" y="1480679"/>
            <a:ext cx="2602471" cy="19518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Footer Placeholder 4">
            <a:extLst>
              <a:ext uri="{FF2B5EF4-FFF2-40B4-BE49-F238E27FC236}">
                <a16:creationId xmlns:a16="http://schemas.microsoft.com/office/drawing/2014/main" id="{E42F276C-C548-3992-2ECE-1CE75F5974C3}"/>
              </a:ext>
            </a:extLst>
          </p:cNvPr>
          <p:cNvSpPr txBox="1">
            <a:spLocks/>
          </p:cNvSpPr>
          <p:nvPr/>
        </p:nvSpPr>
        <p:spPr bwMode="auto">
          <a:xfrm>
            <a:off x="210751" y="4013420"/>
            <a:ext cx="1209675" cy="243994"/>
          </a:xfrm>
          <a:prstGeom prst="rect">
            <a:avLst/>
          </a:prstGeom>
          <a:gradFill>
            <a:gsLst>
              <a:gs pos="0">
                <a:schemeClr val="bg1">
                  <a:lumMod val="95000"/>
                </a:schemeClr>
              </a:gs>
              <a:gs pos="74000">
                <a:schemeClr val="bg1">
                  <a:lumMod val="75000"/>
                </a:schemeClr>
              </a:gs>
              <a:gs pos="83000">
                <a:schemeClr val="bg1">
                  <a:lumMod val="85000"/>
                </a:schemeClr>
              </a:gs>
              <a:gs pos="100000">
                <a:schemeClr val="bg1"/>
              </a:gs>
            </a:gsLst>
            <a:lin ang="5400000" scaled="1"/>
          </a:gradFill>
        </p:spPr>
        <p:txBody>
          <a:bodyPr vert="horz" wrap="square" lIns="91440" tIns="45720" rIns="91440" bIns="45720" numCol="1" rtlCol="0" anchor="ctr" anchorCtr="0" compatLnSpc="1">
            <a:prstTxWarp prst="textNoShape">
              <a:avLst/>
            </a:prstTxWarp>
          </a:bodyPr>
          <a:lstStyle>
            <a:defPPr>
              <a:defRPr lang="en-US"/>
            </a:defPPr>
            <a:lvl1pPr algn="ctr" rtl="0" eaLnBrk="0" fontAlgn="base" hangingPunct="0">
              <a:spcBef>
                <a:spcPct val="0"/>
              </a:spcBef>
              <a:spcAft>
                <a:spcPct val="0"/>
              </a:spcAft>
              <a:defRPr sz="1200"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l" eaLnBrk="1" hangingPunct="1"/>
            <a:r>
              <a:rPr lang="en-US" altLang="en-US" sz="1000" dirty="0">
                <a:cs typeface="Arial" panose="020B0604020202020204" pitchFamily="34" charset="0"/>
              </a:rPr>
              <a:t>Failing Pavement</a:t>
            </a:r>
          </a:p>
        </p:txBody>
      </p:sp>
      <p:sp>
        <p:nvSpPr>
          <p:cNvPr id="20" name="Footer Placeholder 4">
            <a:extLst>
              <a:ext uri="{FF2B5EF4-FFF2-40B4-BE49-F238E27FC236}">
                <a16:creationId xmlns:a16="http://schemas.microsoft.com/office/drawing/2014/main" id="{4B804004-403C-9CF1-AA9B-D14E69E33C73}"/>
              </a:ext>
            </a:extLst>
          </p:cNvPr>
          <p:cNvSpPr txBox="1">
            <a:spLocks/>
          </p:cNvSpPr>
          <p:nvPr/>
        </p:nvSpPr>
        <p:spPr bwMode="auto">
          <a:xfrm>
            <a:off x="3789555" y="3446516"/>
            <a:ext cx="1376363" cy="290837"/>
          </a:xfrm>
          <a:prstGeom prst="rect">
            <a:avLst/>
          </a:prstGeom>
          <a:gradFill>
            <a:gsLst>
              <a:gs pos="0">
                <a:schemeClr val="bg1">
                  <a:lumMod val="95000"/>
                </a:schemeClr>
              </a:gs>
              <a:gs pos="74000">
                <a:schemeClr val="bg1">
                  <a:lumMod val="75000"/>
                </a:schemeClr>
              </a:gs>
              <a:gs pos="83000">
                <a:schemeClr val="bg1">
                  <a:lumMod val="85000"/>
                </a:schemeClr>
              </a:gs>
              <a:gs pos="100000">
                <a:schemeClr val="bg1"/>
              </a:gs>
            </a:gsLst>
            <a:lin ang="5400000" scaled="1"/>
          </a:gradFill>
        </p:spPr>
        <p:txBody>
          <a:bodyPr vert="horz" wrap="square" lIns="91440" tIns="45720" rIns="91440" bIns="45720" numCol="1" rtlCol="0" anchor="ctr" anchorCtr="0" compatLnSpc="1">
            <a:prstTxWarp prst="textNoShape">
              <a:avLst/>
            </a:prstTxWarp>
          </a:bodyPr>
          <a:lstStyle>
            <a:defPPr>
              <a:defRPr lang="en-US"/>
            </a:defPPr>
            <a:lvl1pPr algn="ctr" rtl="0" eaLnBrk="0" fontAlgn="base" hangingPunct="0">
              <a:spcBef>
                <a:spcPct val="0"/>
              </a:spcBef>
              <a:spcAft>
                <a:spcPct val="0"/>
              </a:spcAft>
              <a:defRPr sz="1200"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just" eaLnBrk="1" hangingPunct="1"/>
            <a:r>
              <a:rPr lang="en-US" altLang="en-US" sz="1000" dirty="0">
                <a:cs typeface="Arial" panose="020B0604020202020204" pitchFamily="34" charset="0"/>
              </a:rPr>
              <a:t>Sub Standard Traffic Signals</a:t>
            </a:r>
          </a:p>
        </p:txBody>
      </p:sp>
      <p:sp>
        <p:nvSpPr>
          <p:cNvPr id="17" name="Footer Placeholder 4">
            <a:extLst>
              <a:ext uri="{FF2B5EF4-FFF2-40B4-BE49-F238E27FC236}">
                <a16:creationId xmlns:a16="http://schemas.microsoft.com/office/drawing/2014/main" id="{C5B9CB18-84F2-2C21-4B57-9B10115DAAB6}"/>
              </a:ext>
            </a:extLst>
          </p:cNvPr>
          <p:cNvSpPr txBox="1">
            <a:spLocks/>
          </p:cNvSpPr>
          <p:nvPr/>
        </p:nvSpPr>
        <p:spPr bwMode="auto">
          <a:xfrm>
            <a:off x="872851" y="1148227"/>
            <a:ext cx="955950" cy="383611"/>
          </a:xfrm>
          <a:prstGeom prst="rect">
            <a:avLst/>
          </a:prstGeom>
          <a:gradFill>
            <a:gsLst>
              <a:gs pos="0">
                <a:schemeClr val="bg1">
                  <a:lumMod val="95000"/>
                </a:schemeClr>
              </a:gs>
              <a:gs pos="74000">
                <a:schemeClr val="bg1">
                  <a:lumMod val="75000"/>
                </a:schemeClr>
              </a:gs>
              <a:gs pos="83000">
                <a:schemeClr val="bg1">
                  <a:lumMod val="85000"/>
                </a:schemeClr>
              </a:gs>
              <a:gs pos="100000">
                <a:schemeClr val="bg1"/>
              </a:gs>
            </a:gsLst>
            <a:lin ang="5400000" scaled="1"/>
          </a:gradFill>
        </p:spPr>
        <p:txBody>
          <a:bodyPr vert="horz" wrap="square" lIns="91440" tIns="45720" rIns="91440" bIns="45720" numCol="1" rtlCol="0" anchor="ctr" anchorCtr="0" compatLnSpc="1">
            <a:prstTxWarp prst="textNoShape">
              <a:avLst/>
            </a:prstTxWarp>
          </a:bodyPr>
          <a:lstStyle>
            <a:defPPr>
              <a:defRPr lang="en-US"/>
            </a:defPPr>
            <a:lvl1pPr algn="ctr" rtl="0" eaLnBrk="0" fontAlgn="base" hangingPunct="0">
              <a:spcBef>
                <a:spcPct val="0"/>
              </a:spcBef>
              <a:spcAft>
                <a:spcPct val="0"/>
              </a:spcAft>
              <a:defRPr sz="1200"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l" eaLnBrk="1" hangingPunct="1"/>
            <a:r>
              <a:rPr lang="en-US" altLang="en-US" sz="1000" dirty="0">
                <a:cs typeface="Arial" panose="020B0604020202020204" pitchFamily="34" charset="0"/>
              </a:rPr>
              <a:t>No Sidewalk</a:t>
            </a:r>
          </a:p>
        </p:txBody>
      </p:sp>
      <p:sp>
        <p:nvSpPr>
          <p:cNvPr id="18" name="Footer Placeholder 4">
            <a:extLst>
              <a:ext uri="{FF2B5EF4-FFF2-40B4-BE49-F238E27FC236}">
                <a16:creationId xmlns:a16="http://schemas.microsoft.com/office/drawing/2014/main" id="{7384E17B-A63B-39B4-BDE7-EE3C41B8BC16}"/>
              </a:ext>
            </a:extLst>
          </p:cNvPr>
          <p:cNvSpPr txBox="1">
            <a:spLocks/>
          </p:cNvSpPr>
          <p:nvPr/>
        </p:nvSpPr>
        <p:spPr bwMode="auto">
          <a:xfrm>
            <a:off x="7319109" y="3268612"/>
            <a:ext cx="1443038" cy="419181"/>
          </a:xfrm>
          <a:prstGeom prst="rect">
            <a:avLst/>
          </a:prstGeom>
          <a:gradFill>
            <a:gsLst>
              <a:gs pos="0">
                <a:schemeClr val="bg1">
                  <a:lumMod val="95000"/>
                </a:schemeClr>
              </a:gs>
              <a:gs pos="74000">
                <a:schemeClr val="bg1">
                  <a:lumMod val="75000"/>
                </a:schemeClr>
              </a:gs>
              <a:gs pos="83000">
                <a:schemeClr val="bg1">
                  <a:lumMod val="85000"/>
                </a:schemeClr>
              </a:gs>
              <a:gs pos="100000">
                <a:schemeClr val="bg1"/>
              </a:gs>
            </a:gsLst>
            <a:lin ang="5400000" scaled="1"/>
          </a:gradFill>
        </p:spPr>
        <p:txBody>
          <a:bodyPr vert="horz" wrap="square" lIns="91440" tIns="45720" rIns="91440" bIns="45720" numCol="1" rtlCol="0" anchor="ctr" anchorCtr="0" compatLnSpc="1">
            <a:prstTxWarp prst="textNoShape">
              <a:avLst/>
            </a:prstTxWarp>
          </a:bodyPr>
          <a:lstStyle>
            <a:defPPr>
              <a:defRPr lang="en-US"/>
            </a:defPPr>
            <a:lvl1pPr algn="ctr" rtl="0" eaLnBrk="0" fontAlgn="base" hangingPunct="0">
              <a:spcBef>
                <a:spcPct val="0"/>
              </a:spcBef>
              <a:spcAft>
                <a:spcPct val="0"/>
              </a:spcAft>
              <a:defRPr sz="1200"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l" eaLnBrk="1" hangingPunct="1"/>
            <a:r>
              <a:rPr lang="en-US" altLang="en-US" sz="1000" dirty="0">
                <a:cs typeface="Arial" panose="020B0604020202020204" pitchFamily="34" charset="0"/>
              </a:rPr>
              <a:t>Substandard or Missing Curb Ramps</a:t>
            </a:r>
          </a:p>
        </p:txBody>
      </p:sp>
      <p:sp>
        <p:nvSpPr>
          <p:cNvPr id="4" name="Footer Placeholder 4">
            <a:extLst>
              <a:ext uri="{FF2B5EF4-FFF2-40B4-BE49-F238E27FC236}">
                <a16:creationId xmlns:a16="http://schemas.microsoft.com/office/drawing/2014/main" id="{42148FB2-6852-76BD-7734-BB64BBEA325B}"/>
              </a:ext>
            </a:extLst>
          </p:cNvPr>
          <p:cNvSpPr txBox="1">
            <a:spLocks/>
          </p:cNvSpPr>
          <p:nvPr/>
        </p:nvSpPr>
        <p:spPr bwMode="auto">
          <a:xfrm>
            <a:off x="139313" y="3712605"/>
            <a:ext cx="685800" cy="322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ctr" rtl="0" eaLnBrk="0" fontAlgn="base" hangingPunct="0">
              <a:spcBef>
                <a:spcPct val="0"/>
              </a:spcBef>
              <a:spcAft>
                <a:spcPct val="0"/>
              </a:spcAft>
              <a:defRPr sz="1200"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l" eaLnBrk="1" hangingPunct="1"/>
            <a:r>
              <a:rPr lang="en-US" altLang="en-US" sz="1000" b="1" dirty="0">
                <a:cs typeface="Arial" panose="020B0604020202020204" pitchFamily="34" charset="0"/>
              </a:rPr>
              <a:t>Photo 2</a:t>
            </a:r>
          </a:p>
        </p:txBody>
      </p:sp>
      <p:sp>
        <p:nvSpPr>
          <p:cNvPr id="6" name="Footer Placeholder 4">
            <a:extLst>
              <a:ext uri="{FF2B5EF4-FFF2-40B4-BE49-F238E27FC236}">
                <a16:creationId xmlns:a16="http://schemas.microsoft.com/office/drawing/2014/main" id="{470C1197-C4D9-EF65-CC47-DB7D40C8A62B}"/>
              </a:ext>
            </a:extLst>
          </p:cNvPr>
          <p:cNvSpPr txBox="1">
            <a:spLocks/>
          </p:cNvSpPr>
          <p:nvPr/>
        </p:nvSpPr>
        <p:spPr bwMode="auto">
          <a:xfrm>
            <a:off x="196463" y="1078868"/>
            <a:ext cx="685800" cy="322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ctr" rtl="0" eaLnBrk="0" fontAlgn="base" hangingPunct="0">
              <a:spcBef>
                <a:spcPct val="0"/>
              </a:spcBef>
              <a:spcAft>
                <a:spcPct val="0"/>
              </a:spcAft>
              <a:defRPr sz="1200"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l" eaLnBrk="1" hangingPunct="1"/>
            <a:r>
              <a:rPr lang="en-US" altLang="en-US" sz="1000" b="1" dirty="0">
                <a:cs typeface="Arial" panose="020B0604020202020204" pitchFamily="34" charset="0"/>
              </a:rPr>
              <a:t>Photo 1</a:t>
            </a:r>
          </a:p>
        </p:txBody>
      </p:sp>
      <p:sp>
        <p:nvSpPr>
          <p:cNvPr id="8" name="Footer Placeholder 4">
            <a:extLst>
              <a:ext uri="{FF2B5EF4-FFF2-40B4-BE49-F238E27FC236}">
                <a16:creationId xmlns:a16="http://schemas.microsoft.com/office/drawing/2014/main" id="{B9774C4C-651D-C331-FD3E-FAE4DDD95728}"/>
              </a:ext>
            </a:extLst>
          </p:cNvPr>
          <p:cNvSpPr txBox="1">
            <a:spLocks/>
          </p:cNvSpPr>
          <p:nvPr/>
        </p:nvSpPr>
        <p:spPr bwMode="auto">
          <a:xfrm>
            <a:off x="3063920" y="1082903"/>
            <a:ext cx="685800" cy="322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ctr" rtl="0" eaLnBrk="0" fontAlgn="base" hangingPunct="0">
              <a:spcBef>
                <a:spcPct val="0"/>
              </a:spcBef>
              <a:spcAft>
                <a:spcPct val="0"/>
              </a:spcAft>
              <a:defRPr sz="1200"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l" eaLnBrk="1" hangingPunct="1"/>
            <a:r>
              <a:rPr lang="en-US" altLang="en-US" sz="1000" b="1" dirty="0">
                <a:cs typeface="Arial" panose="020B0604020202020204" pitchFamily="34" charset="0"/>
              </a:rPr>
              <a:t>Photo 3</a:t>
            </a:r>
          </a:p>
        </p:txBody>
      </p:sp>
      <p:sp>
        <p:nvSpPr>
          <p:cNvPr id="9" name="Footer Placeholder 4">
            <a:extLst>
              <a:ext uri="{FF2B5EF4-FFF2-40B4-BE49-F238E27FC236}">
                <a16:creationId xmlns:a16="http://schemas.microsoft.com/office/drawing/2014/main" id="{468016DC-1836-1D8C-456C-C76DBDE7E2F4}"/>
              </a:ext>
            </a:extLst>
          </p:cNvPr>
          <p:cNvSpPr txBox="1">
            <a:spLocks/>
          </p:cNvSpPr>
          <p:nvPr/>
        </p:nvSpPr>
        <p:spPr bwMode="auto">
          <a:xfrm>
            <a:off x="5989347" y="2946349"/>
            <a:ext cx="685800" cy="322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ctr" rtl="0" eaLnBrk="0" fontAlgn="base" hangingPunct="0">
              <a:spcBef>
                <a:spcPct val="0"/>
              </a:spcBef>
              <a:spcAft>
                <a:spcPct val="0"/>
              </a:spcAft>
              <a:defRPr sz="1200"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l" eaLnBrk="1" hangingPunct="1"/>
            <a:r>
              <a:rPr lang="en-US" altLang="en-US" sz="1000" b="1" dirty="0">
                <a:cs typeface="Arial" panose="020B0604020202020204" pitchFamily="34" charset="0"/>
              </a:rPr>
              <a:t>Photo 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1FB17-43AD-61E2-A2EF-C227C90AF622}"/>
            </a:ext>
          </a:extLst>
        </p:cNvPr>
        <p:cNvGrpSpPr/>
        <p:nvPr/>
      </p:nvGrpSpPr>
      <p:grpSpPr>
        <a:xfrm>
          <a:off x="0" y="0"/>
          <a:ext cx="0" cy="0"/>
          <a:chOff x="0" y="0"/>
          <a:chExt cx="0" cy="0"/>
        </a:xfrm>
      </p:grpSpPr>
      <p:pic>
        <p:nvPicPr>
          <p:cNvPr id="4102" name="Picture 4" descr="sacctylogo">
            <a:extLst>
              <a:ext uri="{FF2B5EF4-FFF2-40B4-BE49-F238E27FC236}">
                <a16:creationId xmlns:a16="http://schemas.microsoft.com/office/drawing/2014/main" id="{0A1AA99C-0320-BFB6-2733-959AE522A2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0" y="6408738"/>
            <a:ext cx="996950"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TextBox 2">
            <a:extLst>
              <a:ext uri="{FF2B5EF4-FFF2-40B4-BE49-F238E27FC236}">
                <a16:creationId xmlns:a16="http://schemas.microsoft.com/office/drawing/2014/main" id="{CB7B305F-53D9-66F2-4A38-FD1491435830}"/>
              </a:ext>
            </a:extLst>
          </p:cNvPr>
          <p:cNvSpPr txBox="1">
            <a:spLocks noGrp="1" noChangeArrowheads="1"/>
          </p:cNvSpPr>
          <p:nvPr>
            <p:ph type="title" idx="4294967295"/>
          </p:nvPr>
        </p:nvSpPr>
        <p:spPr bwMode="auto">
          <a:xfrm>
            <a:off x="323582" y="224275"/>
            <a:ext cx="8439418" cy="64633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Alta Arden Project Overview</a:t>
            </a:r>
            <a:endParaRPr kumimoji="0" lang="en-US" altLang="en-US" sz="3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cxnSp>
        <p:nvCxnSpPr>
          <p:cNvPr id="3" name="Straight Connector 2">
            <a:extLst>
              <a:ext uri="{FF2B5EF4-FFF2-40B4-BE49-F238E27FC236}">
                <a16:creationId xmlns:a16="http://schemas.microsoft.com/office/drawing/2014/main" id="{01968AE7-071F-E2B5-8A46-6419BFB84C42}"/>
              </a:ext>
              <a:ext uri="{C183D7F6-B498-43B3-948B-1728B52AA6E4}">
                <adec:decorative xmlns:adec="http://schemas.microsoft.com/office/drawing/2017/decorative" val="1"/>
              </a:ext>
            </a:extLst>
          </p:cNvPr>
          <p:cNvCxnSpPr/>
          <p:nvPr/>
        </p:nvCxnSpPr>
        <p:spPr>
          <a:xfrm flipH="1">
            <a:off x="347663" y="6248400"/>
            <a:ext cx="84153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1A11C6B-38B4-C6E4-3597-7024C34AF5F1}"/>
              </a:ext>
              <a:ext uri="{C183D7F6-B498-43B3-948B-1728B52AA6E4}">
                <adec:decorative xmlns:adec="http://schemas.microsoft.com/office/drawing/2017/decorative" val="1"/>
              </a:ext>
            </a:extLst>
          </p:cNvPr>
          <p:cNvSpPr/>
          <p:nvPr/>
        </p:nvSpPr>
        <p:spPr>
          <a:xfrm>
            <a:off x="347663" y="1027113"/>
            <a:ext cx="8415337" cy="46037"/>
          </a:xfrm>
          <a:prstGeom prst="rect">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TextBox 5">
            <a:extLst>
              <a:ext uri="{FF2B5EF4-FFF2-40B4-BE49-F238E27FC236}">
                <a16:creationId xmlns:a16="http://schemas.microsoft.com/office/drawing/2014/main" id="{6EE87B1E-DE78-0D3B-931A-9112037C8FAE}"/>
              </a:ext>
            </a:extLst>
          </p:cNvPr>
          <p:cNvSpPr txBox="1"/>
          <p:nvPr/>
        </p:nvSpPr>
        <p:spPr>
          <a:xfrm>
            <a:off x="257159" y="2632760"/>
            <a:ext cx="4972051" cy="830997"/>
          </a:xfrm>
          <a:prstGeom prst="rect">
            <a:avLst/>
          </a:prstGeom>
          <a:noFill/>
        </p:spPr>
        <p:txBody>
          <a:bodyPr wrap="square" rtlCol="0">
            <a:spAutoFit/>
          </a:bodyPr>
          <a:lstStyle/>
          <a:p>
            <a:r>
              <a:rPr lang="en-US" sz="2400" dirty="0"/>
              <a:t>Key Objectives:</a:t>
            </a:r>
          </a:p>
          <a:p>
            <a:endParaRPr lang="en-US" sz="2400" dirty="0"/>
          </a:p>
        </p:txBody>
      </p:sp>
      <p:sp>
        <p:nvSpPr>
          <p:cNvPr id="7" name="TextBox 6">
            <a:extLst>
              <a:ext uri="{FF2B5EF4-FFF2-40B4-BE49-F238E27FC236}">
                <a16:creationId xmlns:a16="http://schemas.microsoft.com/office/drawing/2014/main" id="{A95010C6-5C18-E5F0-21F0-0F43090A24DB}"/>
              </a:ext>
            </a:extLst>
          </p:cNvPr>
          <p:cNvSpPr txBox="1"/>
          <p:nvPr/>
        </p:nvSpPr>
        <p:spPr>
          <a:xfrm>
            <a:off x="346549" y="3237809"/>
            <a:ext cx="4643047" cy="2631490"/>
          </a:xfrm>
          <a:prstGeom prst="rect">
            <a:avLst/>
          </a:prstGeom>
          <a:noFill/>
        </p:spPr>
        <p:txBody>
          <a:bodyPr wrap="square" rtlCol="0">
            <a:spAutoFit/>
          </a:bodyPr>
          <a:lstStyle/>
          <a:p>
            <a:pPr marL="171450" indent="-171450">
              <a:buFont typeface="Arial" panose="020B0604020202020204" pitchFamily="34" charset="0"/>
              <a:buChar char="•"/>
            </a:pPr>
            <a:r>
              <a:rPr lang="en-US" sz="1500" dirty="0"/>
              <a:t>Improve pedestrian safety and mobility with the addition of curb, gutter and sidewalk</a:t>
            </a:r>
          </a:p>
          <a:p>
            <a:pPr marL="171450" indent="-171450">
              <a:buFont typeface="Arial" panose="020B0604020202020204" pitchFamily="34" charset="0"/>
              <a:buChar char="•"/>
            </a:pPr>
            <a:r>
              <a:rPr lang="en-US" sz="1500" dirty="0"/>
              <a:t>Enhance interconnectivity and reduce conflict between pedestrians, motorists and cyclists through upgraded traffic signals and other intersection improvements.</a:t>
            </a:r>
          </a:p>
          <a:p>
            <a:pPr marL="171450" indent="-171450">
              <a:buFont typeface="Arial" panose="020B0604020202020204" pitchFamily="34" charset="0"/>
              <a:buChar char="•"/>
            </a:pPr>
            <a:r>
              <a:rPr lang="en-US" sz="1500" dirty="0"/>
              <a:t>Promote active transportation with the neighborhood and contribute to the vision and goals of the West Arden-Arcade Environmental Justice Community</a:t>
            </a:r>
          </a:p>
          <a:p>
            <a:endParaRPr lang="en-US" sz="1500" dirty="0"/>
          </a:p>
        </p:txBody>
      </p:sp>
      <p:pic>
        <p:nvPicPr>
          <p:cNvPr id="23" name="Picture 22" descr="Example of a roadway with buffered bike lanes">
            <a:extLst>
              <a:ext uri="{FF2B5EF4-FFF2-40B4-BE49-F238E27FC236}">
                <a16:creationId xmlns:a16="http://schemas.microsoft.com/office/drawing/2014/main" id="{E39869C3-4B37-1146-95F3-6429CB953728}"/>
              </a:ext>
            </a:extLst>
          </p:cNvPr>
          <p:cNvPicPr>
            <a:picLocks noChangeAspect="1"/>
          </p:cNvPicPr>
          <p:nvPr/>
        </p:nvPicPr>
        <p:blipFill>
          <a:blip r:embed="rId4"/>
          <a:stretch>
            <a:fillRect/>
          </a:stretch>
        </p:blipFill>
        <p:spPr>
          <a:xfrm>
            <a:off x="4989596" y="2572330"/>
            <a:ext cx="3570161" cy="32585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Date Placeholder 3">
            <a:extLst>
              <a:ext uri="{FF2B5EF4-FFF2-40B4-BE49-F238E27FC236}">
                <a16:creationId xmlns:a16="http://schemas.microsoft.com/office/drawing/2014/main" id="{45B4186E-0E77-48BD-D60E-0555E48833AA}"/>
              </a:ext>
            </a:extLst>
          </p:cNvPr>
          <p:cNvSpPr>
            <a:spLocks noGrp="1"/>
          </p:cNvSpPr>
          <p:nvPr>
            <p:ph type="dt" sz="quarter" idx="10"/>
          </p:nvPr>
        </p:nvSpPr>
        <p:spPr bwMode="auto">
          <a:xfrm>
            <a:off x="762000" y="6362379"/>
            <a:ext cx="1371600" cy="307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August 2026</a:t>
            </a:r>
          </a:p>
        </p:txBody>
      </p:sp>
      <p:sp>
        <p:nvSpPr>
          <p:cNvPr id="10" name="Footer Placeholder 4">
            <a:extLst>
              <a:ext uri="{FF2B5EF4-FFF2-40B4-BE49-F238E27FC236}">
                <a16:creationId xmlns:a16="http://schemas.microsoft.com/office/drawing/2014/main" id="{690BD9E0-ECBA-F677-407B-F8AF5F4A3112}"/>
              </a:ext>
            </a:extLst>
          </p:cNvPr>
          <p:cNvSpPr>
            <a:spLocks noGrp="1"/>
          </p:cNvSpPr>
          <p:nvPr>
            <p:ph type="ftr" sz="quarter" idx="11"/>
          </p:nvPr>
        </p:nvSpPr>
        <p:spPr bwMode="auto">
          <a:xfrm>
            <a:off x="1981200" y="6355234"/>
            <a:ext cx="5410200" cy="322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Sacramento County, Engineering and Design Division</a:t>
            </a:r>
          </a:p>
        </p:txBody>
      </p:sp>
      <p:sp>
        <p:nvSpPr>
          <p:cNvPr id="11" name="Slide Number Placeholder 5">
            <a:extLst>
              <a:ext uri="{FF2B5EF4-FFF2-40B4-BE49-F238E27FC236}">
                <a16:creationId xmlns:a16="http://schemas.microsoft.com/office/drawing/2014/main" id="{2FA2593D-A8CC-5D63-323A-D943D26A05AD}"/>
              </a:ext>
            </a:extLst>
          </p:cNvPr>
          <p:cNvSpPr>
            <a:spLocks noGrp="1"/>
          </p:cNvSpPr>
          <p:nvPr>
            <p:ph type="sldNum" sz="quarter" idx="12"/>
          </p:nvPr>
        </p:nvSpPr>
        <p:spPr bwMode="auto">
          <a:xfrm>
            <a:off x="255588" y="6333804"/>
            <a:ext cx="354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4251A4C-BE8A-4D3F-B670-FFFDD555A216}" type="slidenum">
              <a:rPr lang="en-US" altLang="en-US" sz="1100">
                <a:cs typeface="Arial" panose="020B0604020202020204" pitchFamily="34" charset="0"/>
              </a:rPr>
              <a:pPr eaLnBrk="1" hangingPunct="1"/>
              <a:t>3</a:t>
            </a:fld>
            <a:endParaRPr lang="en-US" altLang="en-US" sz="1100" dirty="0">
              <a:cs typeface="Arial" panose="020B0604020202020204" pitchFamily="34" charset="0"/>
            </a:endParaRPr>
          </a:p>
        </p:txBody>
      </p:sp>
      <p:sp>
        <p:nvSpPr>
          <p:cNvPr id="15" name="TextBox 14">
            <a:extLst>
              <a:ext uri="{FF2B5EF4-FFF2-40B4-BE49-F238E27FC236}">
                <a16:creationId xmlns:a16="http://schemas.microsoft.com/office/drawing/2014/main" id="{C8E3D8DE-FAA4-CE74-3471-4D1F8880CA2D}"/>
              </a:ext>
            </a:extLst>
          </p:cNvPr>
          <p:cNvSpPr txBox="1"/>
          <p:nvPr/>
        </p:nvSpPr>
        <p:spPr>
          <a:xfrm>
            <a:off x="432594" y="1114291"/>
            <a:ext cx="8184356" cy="1246495"/>
          </a:xfrm>
          <a:prstGeom prst="rect">
            <a:avLst/>
          </a:prstGeom>
          <a:noFill/>
        </p:spPr>
        <p:txBody>
          <a:bodyPr wrap="square">
            <a:spAutoFit/>
          </a:bodyPr>
          <a:lstStyle/>
          <a:p>
            <a:r>
              <a:rPr lang="en-US" sz="1500" dirty="0"/>
              <a:t>The Alta Arden Expressway Phase 1 Project will add new sidewalks providing pedestrian connectivity between existing sections of sidewalk, Class II bike lanes with striped buffers, accessible curb ramps, and upgraded signals to improve mobility and safety for all corridor users.  Concrete medians will be added at </a:t>
            </a:r>
            <a:r>
              <a:rPr lang="en-US" sz="1500" dirty="0" err="1"/>
              <a:t>Markston</a:t>
            </a:r>
            <a:r>
              <a:rPr lang="en-US" sz="1500" dirty="0"/>
              <a:t> Road and Wright Street to improve safety at these intersections.  Pavement rehabilitation and resurfacing is also included. </a:t>
            </a:r>
          </a:p>
        </p:txBody>
      </p:sp>
    </p:spTree>
    <p:extLst>
      <p:ext uri="{BB962C8B-B14F-4D97-AF65-F5344CB8AC3E}">
        <p14:creationId xmlns:p14="http://schemas.microsoft.com/office/powerpoint/2010/main" val="3079679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BF6B5-A11A-958C-5ADA-E652953465FB}"/>
            </a:ext>
          </a:extLst>
        </p:cNvPr>
        <p:cNvGrpSpPr/>
        <p:nvPr/>
      </p:nvGrpSpPr>
      <p:grpSpPr>
        <a:xfrm>
          <a:off x="0" y="0"/>
          <a:ext cx="0" cy="0"/>
          <a:chOff x="0" y="0"/>
          <a:chExt cx="0" cy="0"/>
        </a:xfrm>
      </p:grpSpPr>
      <p:pic>
        <p:nvPicPr>
          <p:cNvPr id="4102" name="Picture 4" descr="sacctylogo">
            <a:extLst>
              <a:ext uri="{FF2B5EF4-FFF2-40B4-BE49-F238E27FC236}">
                <a16:creationId xmlns:a16="http://schemas.microsoft.com/office/drawing/2014/main" id="{D3D0DF6B-EF1A-DA7E-B0B0-1C93C140B0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0" y="6408738"/>
            <a:ext cx="996950"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892D1C4D-7FE6-792E-AE8A-5862D1AB875C}"/>
              </a:ext>
              <a:ext uri="{C183D7F6-B498-43B3-948B-1728B52AA6E4}">
                <adec:decorative xmlns:adec="http://schemas.microsoft.com/office/drawing/2017/decorative" val="1"/>
              </a:ext>
            </a:extLst>
          </p:cNvPr>
          <p:cNvCxnSpPr/>
          <p:nvPr/>
        </p:nvCxnSpPr>
        <p:spPr>
          <a:xfrm flipH="1">
            <a:off x="347663" y="6248400"/>
            <a:ext cx="84153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Date Placeholder 3">
            <a:extLst>
              <a:ext uri="{FF2B5EF4-FFF2-40B4-BE49-F238E27FC236}">
                <a16:creationId xmlns:a16="http://schemas.microsoft.com/office/drawing/2014/main" id="{48BB9938-79F1-6193-2295-C1BD7239E44A}"/>
              </a:ext>
            </a:extLst>
          </p:cNvPr>
          <p:cNvSpPr>
            <a:spLocks noGrp="1"/>
          </p:cNvSpPr>
          <p:nvPr>
            <p:ph type="dt" sz="quarter" idx="10"/>
          </p:nvPr>
        </p:nvSpPr>
        <p:spPr bwMode="auto">
          <a:xfrm>
            <a:off x="762000" y="6362379"/>
            <a:ext cx="1295400" cy="307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August 2026</a:t>
            </a:r>
          </a:p>
        </p:txBody>
      </p:sp>
      <p:sp>
        <p:nvSpPr>
          <p:cNvPr id="6" name="Footer Placeholder 4">
            <a:extLst>
              <a:ext uri="{FF2B5EF4-FFF2-40B4-BE49-F238E27FC236}">
                <a16:creationId xmlns:a16="http://schemas.microsoft.com/office/drawing/2014/main" id="{95088A39-80AC-0DE9-1A3B-181BC905AB0D}"/>
              </a:ext>
            </a:extLst>
          </p:cNvPr>
          <p:cNvSpPr>
            <a:spLocks noGrp="1"/>
          </p:cNvSpPr>
          <p:nvPr>
            <p:ph type="ftr" sz="quarter" idx="11"/>
          </p:nvPr>
        </p:nvSpPr>
        <p:spPr bwMode="auto">
          <a:xfrm>
            <a:off x="1981200" y="6355234"/>
            <a:ext cx="5410200" cy="322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Sacramento County, Engineering and Design Division</a:t>
            </a:r>
          </a:p>
        </p:txBody>
      </p:sp>
      <p:sp>
        <p:nvSpPr>
          <p:cNvPr id="7" name="Slide Number Placeholder 5">
            <a:extLst>
              <a:ext uri="{FF2B5EF4-FFF2-40B4-BE49-F238E27FC236}">
                <a16:creationId xmlns:a16="http://schemas.microsoft.com/office/drawing/2014/main" id="{83C5B09D-C65D-2EC6-BC3B-1966C59F5765}"/>
              </a:ext>
            </a:extLst>
          </p:cNvPr>
          <p:cNvSpPr>
            <a:spLocks noGrp="1"/>
          </p:cNvSpPr>
          <p:nvPr>
            <p:ph type="sldNum" sz="quarter" idx="12"/>
          </p:nvPr>
        </p:nvSpPr>
        <p:spPr bwMode="auto">
          <a:xfrm>
            <a:off x="255588" y="6333804"/>
            <a:ext cx="354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4251A4C-BE8A-4D3F-B670-FFFDD555A216}" type="slidenum">
              <a:rPr lang="en-US" altLang="en-US" sz="1100">
                <a:cs typeface="Arial" panose="020B0604020202020204" pitchFamily="34" charset="0"/>
              </a:rPr>
              <a:pPr eaLnBrk="1" hangingPunct="1"/>
              <a:t>4</a:t>
            </a:fld>
            <a:endParaRPr lang="en-US" altLang="en-US" sz="1100" dirty="0">
              <a:cs typeface="Arial" panose="020B0604020202020204" pitchFamily="34" charset="0"/>
            </a:endParaRPr>
          </a:p>
        </p:txBody>
      </p:sp>
      <p:sp>
        <p:nvSpPr>
          <p:cNvPr id="11" name="TextBox 2">
            <a:extLst>
              <a:ext uri="{FF2B5EF4-FFF2-40B4-BE49-F238E27FC236}">
                <a16:creationId xmlns:a16="http://schemas.microsoft.com/office/drawing/2014/main" id="{C8F11179-6247-C1E2-F377-431828B8E3C0}"/>
              </a:ext>
            </a:extLst>
          </p:cNvPr>
          <p:cNvSpPr txBox="1">
            <a:spLocks noChangeArrowheads="1"/>
          </p:cNvSpPr>
          <p:nvPr/>
        </p:nvSpPr>
        <p:spPr bwMode="auto">
          <a:xfrm>
            <a:off x="3505200" y="1158262"/>
            <a:ext cx="2362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dirty="0">
                <a:cs typeface="Arial" panose="020B0604020202020204" pitchFamily="34" charset="0"/>
              </a:rPr>
              <a:t>Existing</a:t>
            </a:r>
            <a:r>
              <a:rPr lang="en-US" altLang="en-US" sz="2800" dirty="0">
                <a:highlight>
                  <a:srgbClr val="FFFF00"/>
                </a:highlight>
                <a:cs typeface="Arial" panose="020B0604020202020204" pitchFamily="34" charset="0"/>
              </a:rPr>
              <a:t> </a:t>
            </a:r>
          </a:p>
        </p:txBody>
      </p:sp>
      <p:sp>
        <p:nvSpPr>
          <p:cNvPr id="12" name="TextBox 2">
            <a:extLst>
              <a:ext uri="{FF2B5EF4-FFF2-40B4-BE49-F238E27FC236}">
                <a16:creationId xmlns:a16="http://schemas.microsoft.com/office/drawing/2014/main" id="{F674EB91-9F87-B80E-A1D0-61C4529EEEDD}"/>
              </a:ext>
            </a:extLst>
          </p:cNvPr>
          <p:cNvSpPr txBox="1">
            <a:spLocks noChangeArrowheads="1"/>
          </p:cNvSpPr>
          <p:nvPr/>
        </p:nvSpPr>
        <p:spPr bwMode="auto">
          <a:xfrm>
            <a:off x="2743200" y="3491472"/>
            <a:ext cx="388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dirty="0">
                <a:cs typeface="Arial" panose="020B0604020202020204" pitchFamily="34" charset="0"/>
              </a:rPr>
              <a:t>Proposed</a:t>
            </a:r>
          </a:p>
        </p:txBody>
      </p:sp>
      <p:sp>
        <p:nvSpPr>
          <p:cNvPr id="17" name="TextBox 2">
            <a:extLst>
              <a:ext uri="{FF2B5EF4-FFF2-40B4-BE49-F238E27FC236}">
                <a16:creationId xmlns:a16="http://schemas.microsoft.com/office/drawing/2014/main" id="{19CD4E0B-C21A-5BD6-6E55-6AB150FAAEAD}"/>
              </a:ext>
            </a:extLst>
          </p:cNvPr>
          <p:cNvSpPr txBox="1">
            <a:spLocks noChangeArrowheads="1"/>
          </p:cNvSpPr>
          <p:nvPr/>
        </p:nvSpPr>
        <p:spPr bwMode="auto">
          <a:xfrm>
            <a:off x="4603483" y="5679902"/>
            <a:ext cx="3886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dirty="0">
                <a:cs typeface="Arial" panose="020B0604020202020204" pitchFamily="34" charset="0"/>
              </a:rPr>
              <a:t>Eastbound</a:t>
            </a:r>
          </a:p>
        </p:txBody>
      </p:sp>
      <p:sp>
        <p:nvSpPr>
          <p:cNvPr id="18" name="TextBox 2">
            <a:extLst>
              <a:ext uri="{FF2B5EF4-FFF2-40B4-BE49-F238E27FC236}">
                <a16:creationId xmlns:a16="http://schemas.microsoft.com/office/drawing/2014/main" id="{7B54F5D4-F5B3-18EF-A701-CA01A2104659}"/>
              </a:ext>
            </a:extLst>
          </p:cNvPr>
          <p:cNvSpPr txBox="1">
            <a:spLocks noChangeArrowheads="1"/>
          </p:cNvSpPr>
          <p:nvPr/>
        </p:nvSpPr>
        <p:spPr bwMode="auto">
          <a:xfrm>
            <a:off x="959942" y="5679902"/>
            <a:ext cx="3886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dirty="0">
                <a:cs typeface="Arial" panose="020B0604020202020204" pitchFamily="34" charset="0"/>
              </a:rPr>
              <a:t>Westbound</a:t>
            </a:r>
          </a:p>
        </p:txBody>
      </p:sp>
      <p:sp>
        <p:nvSpPr>
          <p:cNvPr id="21" name="TextBox 2">
            <a:extLst>
              <a:ext uri="{FF2B5EF4-FFF2-40B4-BE49-F238E27FC236}">
                <a16:creationId xmlns:a16="http://schemas.microsoft.com/office/drawing/2014/main" id="{46205B74-80FF-E289-4AF3-BC8EA51803C1}"/>
              </a:ext>
            </a:extLst>
          </p:cNvPr>
          <p:cNvSpPr txBox="1">
            <a:spLocks noGrp="1" noChangeArrowheads="1"/>
          </p:cNvSpPr>
          <p:nvPr>
            <p:ph type="title" idx="4294967295"/>
          </p:nvPr>
        </p:nvSpPr>
        <p:spPr bwMode="auto">
          <a:xfrm>
            <a:off x="347663" y="381000"/>
            <a:ext cx="8305800" cy="52322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Alta Arden Expressway - Roadway Cross Sections</a:t>
            </a:r>
          </a:p>
        </p:txBody>
      </p:sp>
      <p:sp>
        <p:nvSpPr>
          <p:cNvPr id="22" name="Rectangle 21">
            <a:extLst>
              <a:ext uri="{FF2B5EF4-FFF2-40B4-BE49-F238E27FC236}">
                <a16:creationId xmlns:a16="http://schemas.microsoft.com/office/drawing/2014/main" id="{F3119C18-3D2E-8202-567C-2B76F4F28C14}"/>
              </a:ext>
              <a:ext uri="{C183D7F6-B498-43B3-948B-1728B52AA6E4}">
                <adec:decorative xmlns:adec="http://schemas.microsoft.com/office/drawing/2017/decorative" val="1"/>
              </a:ext>
            </a:extLst>
          </p:cNvPr>
          <p:cNvSpPr/>
          <p:nvPr/>
        </p:nvSpPr>
        <p:spPr>
          <a:xfrm>
            <a:off x="347663" y="1027113"/>
            <a:ext cx="8415337" cy="46037"/>
          </a:xfrm>
          <a:prstGeom prst="rect">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4" name="Picture 3">
            <a:extLst>
              <a:ext uri="{FF2B5EF4-FFF2-40B4-BE49-F238E27FC236}">
                <a16:creationId xmlns:a16="http://schemas.microsoft.com/office/drawing/2014/main" id="{B0DCEA2E-2BC8-6945-291C-D7F8B86FB9C3}"/>
              </a:ext>
            </a:extLst>
          </p:cNvPr>
          <p:cNvPicPr>
            <a:picLocks noChangeAspect="1"/>
          </p:cNvPicPr>
          <p:nvPr/>
        </p:nvPicPr>
        <p:blipFill>
          <a:blip r:embed="rId4"/>
          <a:stretch>
            <a:fillRect/>
          </a:stretch>
        </p:blipFill>
        <p:spPr>
          <a:xfrm>
            <a:off x="485774" y="1656542"/>
            <a:ext cx="8401050" cy="1800225"/>
          </a:xfrm>
          <a:prstGeom prst="rect">
            <a:avLst/>
          </a:prstGeom>
        </p:spPr>
      </p:pic>
      <p:pic>
        <p:nvPicPr>
          <p:cNvPr id="13" name="Picture 12">
            <a:extLst>
              <a:ext uri="{FF2B5EF4-FFF2-40B4-BE49-F238E27FC236}">
                <a16:creationId xmlns:a16="http://schemas.microsoft.com/office/drawing/2014/main" id="{5B372B66-C36F-25DE-0076-B511B119104B}"/>
              </a:ext>
            </a:extLst>
          </p:cNvPr>
          <p:cNvPicPr>
            <a:picLocks noChangeAspect="1"/>
          </p:cNvPicPr>
          <p:nvPr/>
        </p:nvPicPr>
        <p:blipFill>
          <a:blip r:embed="rId5"/>
          <a:stretch>
            <a:fillRect/>
          </a:stretch>
        </p:blipFill>
        <p:spPr>
          <a:xfrm>
            <a:off x="710790" y="4043984"/>
            <a:ext cx="8153400" cy="1628775"/>
          </a:xfrm>
          <a:prstGeom prst="rect">
            <a:avLst/>
          </a:prstGeom>
        </p:spPr>
      </p:pic>
    </p:spTree>
    <p:extLst>
      <p:ext uri="{BB962C8B-B14F-4D97-AF65-F5344CB8AC3E}">
        <p14:creationId xmlns:p14="http://schemas.microsoft.com/office/powerpoint/2010/main" val="2285454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E3AB5-1B6E-01A7-2CA0-3C08319791A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DF42E1F-3529-23E0-6F66-249C57E0BE2E}"/>
              </a:ext>
            </a:extLst>
          </p:cNvPr>
          <p:cNvPicPr>
            <a:picLocks noChangeAspect="1"/>
          </p:cNvPicPr>
          <p:nvPr/>
        </p:nvPicPr>
        <p:blipFill>
          <a:blip r:embed="rId3"/>
          <a:stretch>
            <a:fillRect/>
          </a:stretch>
        </p:blipFill>
        <p:spPr>
          <a:xfrm>
            <a:off x="635448" y="1080644"/>
            <a:ext cx="7873104" cy="5194422"/>
          </a:xfrm>
          <a:prstGeom prst="rect">
            <a:avLst/>
          </a:prstGeom>
        </p:spPr>
      </p:pic>
      <p:pic>
        <p:nvPicPr>
          <p:cNvPr id="4102" name="Picture 4" descr="sacctylogo">
            <a:extLst>
              <a:ext uri="{FF2B5EF4-FFF2-40B4-BE49-F238E27FC236}">
                <a16:creationId xmlns:a16="http://schemas.microsoft.com/office/drawing/2014/main" id="{940D952A-5236-48B1-228E-D132576056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0" y="6408738"/>
            <a:ext cx="996950"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ED6309DC-C324-FA99-BB4D-F1DCC9581C57}"/>
              </a:ext>
              <a:ext uri="{C183D7F6-B498-43B3-948B-1728B52AA6E4}">
                <adec:decorative xmlns:adec="http://schemas.microsoft.com/office/drawing/2017/decorative" val="1"/>
              </a:ext>
            </a:extLst>
          </p:cNvPr>
          <p:cNvCxnSpPr/>
          <p:nvPr/>
        </p:nvCxnSpPr>
        <p:spPr>
          <a:xfrm flipH="1">
            <a:off x="347663" y="6248400"/>
            <a:ext cx="84153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Date Placeholder 3">
            <a:extLst>
              <a:ext uri="{FF2B5EF4-FFF2-40B4-BE49-F238E27FC236}">
                <a16:creationId xmlns:a16="http://schemas.microsoft.com/office/drawing/2014/main" id="{58E66702-677F-8186-1575-285FDB975D48}"/>
              </a:ext>
            </a:extLst>
          </p:cNvPr>
          <p:cNvSpPr>
            <a:spLocks noGrp="1"/>
          </p:cNvSpPr>
          <p:nvPr>
            <p:ph type="dt" sz="quarter" idx="10"/>
          </p:nvPr>
        </p:nvSpPr>
        <p:spPr bwMode="auto">
          <a:xfrm>
            <a:off x="762000" y="6362379"/>
            <a:ext cx="1295400" cy="307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August 2026</a:t>
            </a:r>
          </a:p>
        </p:txBody>
      </p:sp>
      <p:sp>
        <p:nvSpPr>
          <p:cNvPr id="6" name="Footer Placeholder 4">
            <a:extLst>
              <a:ext uri="{FF2B5EF4-FFF2-40B4-BE49-F238E27FC236}">
                <a16:creationId xmlns:a16="http://schemas.microsoft.com/office/drawing/2014/main" id="{5C675456-1776-7032-8CA5-51F3E4557CDD}"/>
              </a:ext>
            </a:extLst>
          </p:cNvPr>
          <p:cNvSpPr>
            <a:spLocks noGrp="1"/>
          </p:cNvSpPr>
          <p:nvPr>
            <p:ph type="ftr" sz="quarter" idx="11"/>
          </p:nvPr>
        </p:nvSpPr>
        <p:spPr bwMode="auto">
          <a:xfrm>
            <a:off x="1981200" y="6355234"/>
            <a:ext cx="5410200" cy="322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Sacramento County, Engineering and Design Division</a:t>
            </a:r>
          </a:p>
        </p:txBody>
      </p:sp>
      <p:sp>
        <p:nvSpPr>
          <p:cNvPr id="7" name="Slide Number Placeholder 5">
            <a:extLst>
              <a:ext uri="{FF2B5EF4-FFF2-40B4-BE49-F238E27FC236}">
                <a16:creationId xmlns:a16="http://schemas.microsoft.com/office/drawing/2014/main" id="{F7881AC4-ED54-8C88-9AE4-BA0D0D231EC8}"/>
              </a:ext>
            </a:extLst>
          </p:cNvPr>
          <p:cNvSpPr>
            <a:spLocks noGrp="1"/>
          </p:cNvSpPr>
          <p:nvPr>
            <p:ph type="sldNum" sz="quarter" idx="12"/>
          </p:nvPr>
        </p:nvSpPr>
        <p:spPr bwMode="auto">
          <a:xfrm>
            <a:off x="255588" y="6333804"/>
            <a:ext cx="354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4251A4C-BE8A-4D3F-B670-FFFDD555A216}" type="slidenum">
              <a:rPr lang="en-US" altLang="en-US" sz="1100">
                <a:cs typeface="Arial" panose="020B0604020202020204" pitchFamily="34" charset="0"/>
              </a:rPr>
              <a:pPr eaLnBrk="1" hangingPunct="1"/>
              <a:t>5</a:t>
            </a:fld>
            <a:endParaRPr lang="en-US" altLang="en-US" sz="1100" dirty="0">
              <a:cs typeface="Arial" panose="020B0604020202020204" pitchFamily="34" charset="0"/>
            </a:endParaRPr>
          </a:p>
        </p:txBody>
      </p:sp>
      <p:sp>
        <p:nvSpPr>
          <p:cNvPr id="21" name="TextBox 2">
            <a:extLst>
              <a:ext uri="{FF2B5EF4-FFF2-40B4-BE49-F238E27FC236}">
                <a16:creationId xmlns:a16="http://schemas.microsoft.com/office/drawing/2014/main" id="{EB51DB01-F487-60BE-23D9-BCA0B254529A}"/>
              </a:ext>
            </a:extLst>
          </p:cNvPr>
          <p:cNvSpPr txBox="1">
            <a:spLocks noGrp="1" noChangeArrowheads="1"/>
          </p:cNvSpPr>
          <p:nvPr>
            <p:ph type="title" idx="4294967295"/>
          </p:nvPr>
        </p:nvSpPr>
        <p:spPr bwMode="auto">
          <a:xfrm>
            <a:off x="347663" y="381000"/>
            <a:ext cx="8305800" cy="52322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Alta Arden Expressway – Striping Plan</a:t>
            </a:r>
          </a:p>
        </p:txBody>
      </p:sp>
      <p:sp>
        <p:nvSpPr>
          <p:cNvPr id="22" name="Rectangle 21">
            <a:extLst>
              <a:ext uri="{FF2B5EF4-FFF2-40B4-BE49-F238E27FC236}">
                <a16:creationId xmlns:a16="http://schemas.microsoft.com/office/drawing/2014/main" id="{C4077E85-DC48-B202-D029-6381521C4609}"/>
              </a:ext>
              <a:ext uri="{C183D7F6-B498-43B3-948B-1728B52AA6E4}">
                <adec:decorative xmlns:adec="http://schemas.microsoft.com/office/drawing/2017/decorative" val="1"/>
              </a:ext>
            </a:extLst>
          </p:cNvPr>
          <p:cNvSpPr/>
          <p:nvPr/>
        </p:nvSpPr>
        <p:spPr>
          <a:xfrm>
            <a:off x="347663" y="1027113"/>
            <a:ext cx="8415337" cy="46037"/>
          </a:xfrm>
          <a:prstGeom prst="rect">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3107630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DB484-4C07-021C-EE2C-109B002A163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7C099B9-FB27-FA14-C1CB-2560BC2BE49E}"/>
              </a:ext>
            </a:extLst>
          </p:cNvPr>
          <p:cNvPicPr>
            <a:picLocks noChangeAspect="1"/>
          </p:cNvPicPr>
          <p:nvPr/>
        </p:nvPicPr>
        <p:blipFill>
          <a:blip r:embed="rId3"/>
          <a:stretch>
            <a:fillRect/>
          </a:stretch>
        </p:blipFill>
        <p:spPr>
          <a:xfrm>
            <a:off x="561379" y="1050131"/>
            <a:ext cx="8021241" cy="5218608"/>
          </a:xfrm>
          <a:prstGeom prst="rect">
            <a:avLst/>
          </a:prstGeom>
        </p:spPr>
      </p:pic>
      <p:pic>
        <p:nvPicPr>
          <p:cNvPr id="4102" name="Picture 4" descr="sacctylogo">
            <a:extLst>
              <a:ext uri="{FF2B5EF4-FFF2-40B4-BE49-F238E27FC236}">
                <a16:creationId xmlns:a16="http://schemas.microsoft.com/office/drawing/2014/main" id="{240D1A22-79D2-2222-2897-33DCE227560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0" y="6408738"/>
            <a:ext cx="996950"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B0D8FFD2-0952-E5D6-F2C0-E51611E58C7E}"/>
              </a:ext>
              <a:ext uri="{C183D7F6-B498-43B3-948B-1728B52AA6E4}">
                <adec:decorative xmlns:adec="http://schemas.microsoft.com/office/drawing/2017/decorative" val="1"/>
              </a:ext>
            </a:extLst>
          </p:cNvPr>
          <p:cNvCxnSpPr/>
          <p:nvPr/>
        </p:nvCxnSpPr>
        <p:spPr>
          <a:xfrm flipH="1">
            <a:off x="347663" y="6248400"/>
            <a:ext cx="84153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Date Placeholder 3">
            <a:extLst>
              <a:ext uri="{FF2B5EF4-FFF2-40B4-BE49-F238E27FC236}">
                <a16:creationId xmlns:a16="http://schemas.microsoft.com/office/drawing/2014/main" id="{FBD8FECB-2F39-6897-B0A2-89A52E14B91E}"/>
              </a:ext>
            </a:extLst>
          </p:cNvPr>
          <p:cNvSpPr>
            <a:spLocks noGrp="1"/>
          </p:cNvSpPr>
          <p:nvPr>
            <p:ph type="dt" sz="quarter" idx="10"/>
          </p:nvPr>
        </p:nvSpPr>
        <p:spPr bwMode="auto">
          <a:xfrm>
            <a:off x="762000" y="6362379"/>
            <a:ext cx="1295400" cy="307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August 2026</a:t>
            </a:r>
          </a:p>
        </p:txBody>
      </p:sp>
      <p:sp>
        <p:nvSpPr>
          <p:cNvPr id="6" name="Footer Placeholder 4">
            <a:extLst>
              <a:ext uri="{FF2B5EF4-FFF2-40B4-BE49-F238E27FC236}">
                <a16:creationId xmlns:a16="http://schemas.microsoft.com/office/drawing/2014/main" id="{289E7FA7-BA0A-2B7A-C1BB-2C602BE6D646}"/>
              </a:ext>
            </a:extLst>
          </p:cNvPr>
          <p:cNvSpPr>
            <a:spLocks noGrp="1"/>
          </p:cNvSpPr>
          <p:nvPr>
            <p:ph type="ftr" sz="quarter" idx="11"/>
          </p:nvPr>
        </p:nvSpPr>
        <p:spPr bwMode="auto">
          <a:xfrm>
            <a:off x="1981200" y="6355234"/>
            <a:ext cx="5410200" cy="322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Sacramento County, Engineering and Design Division</a:t>
            </a:r>
          </a:p>
        </p:txBody>
      </p:sp>
      <p:sp>
        <p:nvSpPr>
          <p:cNvPr id="7" name="Slide Number Placeholder 5">
            <a:extLst>
              <a:ext uri="{FF2B5EF4-FFF2-40B4-BE49-F238E27FC236}">
                <a16:creationId xmlns:a16="http://schemas.microsoft.com/office/drawing/2014/main" id="{55D72DCB-0CCB-B98F-951C-82453F86D4E1}"/>
              </a:ext>
            </a:extLst>
          </p:cNvPr>
          <p:cNvSpPr>
            <a:spLocks noGrp="1"/>
          </p:cNvSpPr>
          <p:nvPr>
            <p:ph type="sldNum" sz="quarter" idx="12"/>
          </p:nvPr>
        </p:nvSpPr>
        <p:spPr bwMode="auto">
          <a:xfrm>
            <a:off x="255588" y="6333804"/>
            <a:ext cx="354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4251A4C-BE8A-4D3F-B670-FFFDD555A216}" type="slidenum">
              <a:rPr lang="en-US" altLang="en-US" sz="1100">
                <a:cs typeface="Arial" panose="020B0604020202020204" pitchFamily="34" charset="0"/>
              </a:rPr>
              <a:pPr eaLnBrk="1" hangingPunct="1"/>
              <a:t>6</a:t>
            </a:fld>
            <a:endParaRPr lang="en-US" altLang="en-US" sz="1100" dirty="0">
              <a:cs typeface="Arial" panose="020B0604020202020204" pitchFamily="34" charset="0"/>
            </a:endParaRPr>
          </a:p>
        </p:txBody>
      </p:sp>
      <p:sp>
        <p:nvSpPr>
          <p:cNvPr id="21" name="TextBox 2">
            <a:extLst>
              <a:ext uri="{FF2B5EF4-FFF2-40B4-BE49-F238E27FC236}">
                <a16:creationId xmlns:a16="http://schemas.microsoft.com/office/drawing/2014/main" id="{B5D5ED43-1AC5-8F60-6902-7DC027D50A7D}"/>
              </a:ext>
            </a:extLst>
          </p:cNvPr>
          <p:cNvSpPr txBox="1">
            <a:spLocks noGrp="1" noChangeArrowheads="1"/>
          </p:cNvSpPr>
          <p:nvPr>
            <p:ph type="title" idx="4294967295"/>
          </p:nvPr>
        </p:nvSpPr>
        <p:spPr bwMode="auto">
          <a:xfrm>
            <a:off x="347663" y="381000"/>
            <a:ext cx="8305800" cy="52322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Alta Arden Expressway – Striping Plan </a:t>
            </a:r>
          </a:p>
        </p:txBody>
      </p:sp>
      <p:sp>
        <p:nvSpPr>
          <p:cNvPr id="22" name="Rectangle 21">
            <a:extLst>
              <a:ext uri="{FF2B5EF4-FFF2-40B4-BE49-F238E27FC236}">
                <a16:creationId xmlns:a16="http://schemas.microsoft.com/office/drawing/2014/main" id="{41E3FEC5-D173-6F54-A963-E0D3101888C9}"/>
              </a:ext>
              <a:ext uri="{C183D7F6-B498-43B3-948B-1728B52AA6E4}">
                <adec:decorative xmlns:adec="http://schemas.microsoft.com/office/drawing/2017/decorative" val="1"/>
              </a:ext>
            </a:extLst>
          </p:cNvPr>
          <p:cNvSpPr/>
          <p:nvPr/>
        </p:nvSpPr>
        <p:spPr>
          <a:xfrm>
            <a:off x="347663" y="1027113"/>
            <a:ext cx="8415337" cy="46037"/>
          </a:xfrm>
          <a:prstGeom prst="rect">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2212750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1CDC9-7348-4DB3-2468-85851785A99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438AE-4828-1B92-620D-8998DB4EAB89}"/>
              </a:ext>
            </a:extLst>
          </p:cNvPr>
          <p:cNvPicPr>
            <a:picLocks noChangeAspect="1"/>
          </p:cNvPicPr>
          <p:nvPr/>
        </p:nvPicPr>
        <p:blipFill>
          <a:blip r:embed="rId3"/>
          <a:stretch>
            <a:fillRect/>
          </a:stretch>
        </p:blipFill>
        <p:spPr>
          <a:xfrm>
            <a:off x="667214" y="1033398"/>
            <a:ext cx="8038172" cy="5201769"/>
          </a:xfrm>
          <a:prstGeom prst="rect">
            <a:avLst/>
          </a:prstGeom>
        </p:spPr>
      </p:pic>
      <p:pic>
        <p:nvPicPr>
          <p:cNvPr id="4102" name="Picture 4" descr="sacctylogo">
            <a:extLst>
              <a:ext uri="{FF2B5EF4-FFF2-40B4-BE49-F238E27FC236}">
                <a16:creationId xmlns:a16="http://schemas.microsoft.com/office/drawing/2014/main" id="{B1DD5B10-023E-5AEC-3123-92BE158809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0" y="6408738"/>
            <a:ext cx="996950"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0D8E2218-FF52-2FAE-0C1F-0D55CD8FA55E}"/>
              </a:ext>
              <a:ext uri="{C183D7F6-B498-43B3-948B-1728B52AA6E4}">
                <adec:decorative xmlns:adec="http://schemas.microsoft.com/office/drawing/2017/decorative" val="1"/>
              </a:ext>
            </a:extLst>
          </p:cNvPr>
          <p:cNvCxnSpPr/>
          <p:nvPr/>
        </p:nvCxnSpPr>
        <p:spPr>
          <a:xfrm flipH="1">
            <a:off x="347663" y="6248400"/>
            <a:ext cx="84153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Date Placeholder 3">
            <a:extLst>
              <a:ext uri="{FF2B5EF4-FFF2-40B4-BE49-F238E27FC236}">
                <a16:creationId xmlns:a16="http://schemas.microsoft.com/office/drawing/2014/main" id="{397C782A-C76C-EFFB-6526-3A787A423035}"/>
              </a:ext>
            </a:extLst>
          </p:cNvPr>
          <p:cNvSpPr>
            <a:spLocks noGrp="1"/>
          </p:cNvSpPr>
          <p:nvPr>
            <p:ph type="dt" sz="quarter" idx="10"/>
          </p:nvPr>
        </p:nvSpPr>
        <p:spPr bwMode="auto">
          <a:xfrm>
            <a:off x="762000" y="6362379"/>
            <a:ext cx="1295400" cy="307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August 2026</a:t>
            </a:r>
          </a:p>
        </p:txBody>
      </p:sp>
      <p:sp>
        <p:nvSpPr>
          <p:cNvPr id="6" name="Footer Placeholder 4">
            <a:extLst>
              <a:ext uri="{FF2B5EF4-FFF2-40B4-BE49-F238E27FC236}">
                <a16:creationId xmlns:a16="http://schemas.microsoft.com/office/drawing/2014/main" id="{D7D01BB7-A86D-0114-7DA1-3B0EFD0A0462}"/>
              </a:ext>
            </a:extLst>
          </p:cNvPr>
          <p:cNvSpPr>
            <a:spLocks noGrp="1"/>
          </p:cNvSpPr>
          <p:nvPr>
            <p:ph type="ftr" sz="quarter" idx="11"/>
          </p:nvPr>
        </p:nvSpPr>
        <p:spPr bwMode="auto">
          <a:xfrm>
            <a:off x="1981200" y="6355234"/>
            <a:ext cx="5410200" cy="322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Sacramento County, Engineering and Design Division</a:t>
            </a:r>
          </a:p>
        </p:txBody>
      </p:sp>
      <p:sp>
        <p:nvSpPr>
          <p:cNvPr id="7" name="Slide Number Placeholder 5">
            <a:extLst>
              <a:ext uri="{FF2B5EF4-FFF2-40B4-BE49-F238E27FC236}">
                <a16:creationId xmlns:a16="http://schemas.microsoft.com/office/drawing/2014/main" id="{7B51F46F-8FFC-0565-4450-77CA720CACB7}"/>
              </a:ext>
            </a:extLst>
          </p:cNvPr>
          <p:cNvSpPr>
            <a:spLocks noGrp="1"/>
          </p:cNvSpPr>
          <p:nvPr>
            <p:ph type="sldNum" sz="quarter" idx="12"/>
          </p:nvPr>
        </p:nvSpPr>
        <p:spPr bwMode="auto">
          <a:xfrm>
            <a:off x="255588" y="6333804"/>
            <a:ext cx="354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4251A4C-BE8A-4D3F-B670-FFFDD555A216}" type="slidenum">
              <a:rPr lang="en-US" altLang="en-US" sz="1100">
                <a:cs typeface="Arial" panose="020B0604020202020204" pitchFamily="34" charset="0"/>
              </a:rPr>
              <a:pPr eaLnBrk="1" hangingPunct="1"/>
              <a:t>7</a:t>
            </a:fld>
            <a:endParaRPr lang="en-US" altLang="en-US" sz="1100" dirty="0">
              <a:cs typeface="Arial" panose="020B0604020202020204" pitchFamily="34" charset="0"/>
            </a:endParaRPr>
          </a:p>
        </p:txBody>
      </p:sp>
      <p:sp>
        <p:nvSpPr>
          <p:cNvPr id="21" name="TextBox 2">
            <a:extLst>
              <a:ext uri="{FF2B5EF4-FFF2-40B4-BE49-F238E27FC236}">
                <a16:creationId xmlns:a16="http://schemas.microsoft.com/office/drawing/2014/main" id="{8A208D75-562F-B771-350D-1244BBCC70D2}"/>
              </a:ext>
            </a:extLst>
          </p:cNvPr>
          <p:cNvSpPr txBox="1">
            <a:spLocks noGrp="1" noChangeArrowheads="1"/>
          </p:cNvSpPr>
          <p:nvPr>
            <p:ph type="title" idx="4294967295"/>
          </p:nvPr>
        </p:nvSpPr>
        <p:spPr bwMode="auto">
          <a:xfrm>
            <a:off x="347663" y="381000"/>
            <a:ext cx="8305800" cy="52322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Alta Arden Expressway – Striping Plan</a:t>
            </a:r>
          </a:p>
        </p:txBody>
      </p:sp>
      <p:sp>
        <p:nvSpPr>
          <p:cNvPr id="22" name="Rectangle 21">
            <a:extLst>
              <a:ext uri="{FF2B5EF4-FFF2-40B4-BE49-F238E27FC236}">
                <a16:creationId xmlns:a16="http://schemas.microsoft.com/office/drawing/2014/main" id="{B7DD38FD-073D-3806-F3CB-B621F8E5090F}"/>
              </a:ext>
              <a:ext uri="{C183D7F6-B498-43B3-948B-1728B52AA6E4}">
                <adec:decorative xmlns:adec="http://schemas.microsoft.com/office/drawing/2017/decorative" val="1"/>
              </a:ext>
            </a:extLst>
          </p:cNvPr>
          <p:cNvSpPr/>
          <p:nvPr/>
        </p:nvSpPr>
        <p:spPr>
          <a:xfrm>
            <a:off x="347663" y="1027113"/>
            <a:ext cx="8415337" cy="46037"/>
          </a:xfrm>
          <a:prstGeom prst="rect">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099474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10EEC-FC3F-294F-D0B8-EF6AE1A64DF2}"/>
            </a:ext>
          </a:extLst>
        </p:cNvPr>
        <p:cNvGrpSpPr/>
        <p:nvPr/>
      </p:nvGrpSpPr>
      <p:grpSpPr>
        <a:xfrm>
          <a:off x="0" y="0"/>
          <a:ext cx="0" cy="0"/>
          <a:chOff x="0" y="0"/>
          <a:chExt cx="0" cy="0"/>
        </a:xfrm>
      </p:grpSpPr>
      <p:pic>
        <p:nvPicPr>
          <p:cNvPr id="4102" name="Picture 4" descr="sacctylogo">
            <a:extLst>
              <a:ext uri="{FF2B5EF4-FFF2-40B4-BE49-F238E27FC236}">
                <a16:creationId xmlns:a16="http://schemas.microsoft.com/office/drawing/2014/main" id="{BFD9B93F-A696-A02E-4047-DF2C23CB34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0" y="6408738"/>
            <a:ext cx="996950"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3419CE67-BF36-A06F-A3B9-DAACF0FE3E53}"/>
              </a:ext>
              <a:ext uri="{C183D7F6-B498-43B3-948B-1728B52AA6E4}">
                <adec:decorative xmlns:adec="http://schemas.microsoft.com/office/drawing/2017/decorative" val="1"/>
              </a:ext>
            </a:extLst>
          </p:cNvPr>
          <p:cNvCxnSpPr/>
          <p:nvPr/>
        </p:nvCxnSpPr>
        <p:spPr>
          <a:xfrm flipH="1">
            <a:off x="347663" y="6248400"/>
            <a:ext cx="84153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Date Placeholder 3">
            <a:extLst>
              <a:ext uri="{FF2B5EF4-FFF2-40B4-BE49-F238E27FC236}">
                <a16:creationId xmlns:a16="http://schemas.microsoft.com/office/drawing/2014/main" id="{80712A83-0303-61D6-232A-245041A2AD28}"/>
              </a:ext>
            </a:extLst>
          </p:cNvPr>
          <p:cNvSpPr>
            <a:spLocks noGrp="1"/>
          </p:cNvSpPr>
          <p:nvPr>
            <p:ph type="dt" sz="quarter" idx="10"/>
          </p:nvPr>
        </p:nvSpPr>
        <p:spPr bwMode="auto">
          <a:xfrm>
            <a:off x="762000" y="6362379"/>
            <a:ext cx="1295400" cy="307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August 2026</a:t>
            </a:r>
          </a:p>
        </p:txBody>
      </p:sp>
      <p:sp>
        <p:nvSpPr>
          <p:cNvPr id="6" name="Footer Placeholder 4">
            <a:extLst>
              <a:ext uri="{FF2B5EF4-FFF2-40B4-BE49-F238E27FC236}">
                <a16:creationId xmlns:a16="http://schemas.microsoft.com/office/drawing/2014/main" id="{C660FBB2-49EA-7D55-0860-6B4F2F2F3A99}"/>
              </a:ext>
            </a:extLst>
          </p:cNvPr>
          <p:cNvSpPr>
            <a:spLocks noGrp="1"/>
          </p:cNvSpPr>
          <p:nvPr>
            <p:ph type="ftr" sz="quarter" idx="11"/>
          </p:nvPr>
        </p:nvSpPr>
        <p:spPr bwMode="auto">
          <a:xfrm>
            <a:off x="1981200" y="6355234"/>
            <a:ext cx="5410200" cy="322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cs typeface="Arial" panose="020B0604020202020204" pitchFamily="34" charset="0"/>
              </a:rPr>
              <a:t>Sacramento County, Engineering and Design Division</a:t>
            </a:r>
          </a:p>
        </p:txBody>
      </p:sp>
      <p:sp>
        <p:nvSpPr>
          <p:cNvPr id="7" name="Slide Number Placeholder 5">
            <a:extLst>
              <a:ext uri="{FF2B5EF4-FFF2-40B4-BE49-F238E27FC236}">
                <a16:creationId xmlns:a16="http://schemas.microsoft.com/office/drawing/2014/main" id="{144D63B6-CA13-E7E7-865E-F646368F1675}"/>
              </a:ext>
            </a:extLst>
          </p:cNvPr>
          <p:cNvSpPr>
            <a:spLocks noGrp="1"/>
          </p:cNvSpPr>
          <p:nvPr>
            <p:ph type="sldNum" sz="quarter" idx="12"/>
          </p:nvPr>
        </p:nvSpPr>
        <p:spPr bwMode="auto">
          <a:xfrm>
            <a:off x="255588" y="6333804"/>
            <a:ext cx="354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4251A4C-BE8A-4D3F-B670-FFFDD555A216}" type="slidenum">
              <a:rPr lang="en-US" altLang="en-US" sz="1100">
                <a:cs typeface="Arial" panose="020B0604020202020204" pitchFamily="34" charset="0"/>
              </a:rPr>
              <a:pPr eaLnBrk="1" hangingPunct="1"/>
              <a:t>8</a:t>
            </a:fld>
            <a:endParaRPr lang="en-US" altLang="en-US" sz="1100" dirty="0">
              <a:cs typeface="Arial" panose="020B0604020202020204" pitchFamily="34" charset="0"/>
            </a:endParaRPr>
          </a:p>
        </p:txBody>
      </p:sp>
      <p:sp>
        <p:nvSpPr>
          <p:cNvPr id="21" name="TextBox 2">
            <a:extLst>
              <a:ext uri="{FF2B5EF4-FFF2-40B4-BE49-F238E27FC236}">
                <a16:creationId xmlns:a16="http://schemas.microsoft.com/office/drawing/2014/main" id="{47A88738-3E12-6E08-AA79-152681292F7D}"/>
              </a:ext>
            </a:extLst>
          </p:cNvPr>
          <p:cNvSpPr txBox="1">
            <a:spLocks noGrp="1" noChangeArrowheads="1"/>
          </p:cNvSpPr>
          <p:nvPr>
            <p:ph type="title" idx="4294967295"/>
          </p:nvPr>
        </p:nvSpPr>
        <p:spPr bwMode="auto">
          <a:xfrm>
            <a:off x="347663" y="381000"/>
            <a:ext cx="8305800" cy="52322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Alta Arden Expressway – Funding and Schedule </a:t>
            </a:r>
          </a:p>
        </p:txBody>
      </p:sp>
      <p:sp>
        <p:nvSpPr>
          <p:cNvPr id="22" name="Rectangle 21">
            <a:extLst>
              <a:ext uri="{FF2B5EF4-FFF2-40B4-BE49-F238E27FC236}">
                <a16:creationId xmlns:a16="http://schemas.microsoft.com/office/drawing/2014/main" id="{77626005-6E0E-EB1E-6F54-434BA3559F8F}"/>
              </a:ext>
              <a:ext uri="{C183D7F6-B498-43B3-948B-1728B52AA6E4}">
                <adec:decorative xmlns:adec="http://schemas.microsoft.com/office/drawing/2017/decorative" val="1"/>
              </a:ext>
            </a:extLst>
          </p:cNvPr>
          <p:cNvSpPr/>
          <p:nvPr/>
        </p:nvSpPr>
        <p:spPr>
          <a:xfrm>
            <a:off x="347663" y="1027113"/>
            <a:ext cx="8415337" cy="46037"/>
          </a:xfrm>
          <a:prstGeom prst="rect">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TextBox 3">
            <a:extLst>
              <a:ext uri="{FF2B5EF4-FFF2-40B4-BE49-F238E27FC236}">
                <a16:creationId xmlns:a16="http://schemas.microsoft.com/office/drawing/2014/main" id="{97D93A00-B64D-38C8-E225-FF0B7E702DFF}"/>
              </a:ext>
            </a:extLst>
          </p:cNvPr>
          <p:cNvSpPr txBox="1"/>
          <p:nvPr/>
        </p:nvSpPr>
        <p:spPr>
          <a:xfrm>
            <a:off x="914400" y="1374436"/>
            <a:ext cx="6997831" cy="4247317"/>
          </a:xfrm>
          <a:prstGeom prst="rect">
            <a:avLst/>
          </a:prstGeom>
          <a:noFill/>
        </p:spPr>
        <p:txBody>
          <a:bodyPr wrap="square" rtlCol="0">
            <a:spAutoFit/>
          </a:bodyPr>
          <a:lstStyle/>
          <a:p>
            <a:pPr marL="171450" indent="-171450">
              <a:spcBef>
                <a:spcPts val="600"/>
              </a:spcBef>
              <a:buFont typeface="Arial" panose="020B0604020202020204" pitchFamily="34" charset="0"/>
              <a:buChar char="•"/>
            </a:pPr>
            <a:r>
              <a:rPr lang="en-US" sz="2000" dirty="0"/>
              <a:t>Funding Sources</a:t>
            </a:r>
          </a:p>
          <a:p>
            <a:pPr marL="628650" lvl="1" indent="-171450">
              <a:spcBef>
                <a:spcPts val="600"/>
              </a:spcBef>
              <a:buFont typeface="Arial" panose="020B0604020202020204" pitchFamily="34" charset="0"/>
              <a:buChar char="•"/>
            </a:pPr>
            <a:r>
              <a:rPr lang="en-US" sz="2000" dirty="0"/>
              <a:t>Federal RSTP</a:t>
            </a:r>
          </a:p>
          <a:p>
            <a:pPr marL="628650" lvl="1" indent="-171450">
              <a:spcBef>
                <a:spcPts val="600"/>
              </a:spcBef>
              <a:buFont typeface="Arial" panose="020B0604020202020204" pitchFamily="34" charset="0"/>
              <a:buChar char="•"/>
            </a:pPr>
            <a:r>
              <a:rPr lang="en-US" sz="2000" dirty="0"/>
              <a:t>State STIP</a:t>
            </a:r>
          </a:p>
          <a:p>
            <a:pPr marL="628650" lvl="1" indent="-171450">
              <a:spcBef>
                <a:spcPts val="600"/>
              </a:spcBef>
              <a:buFont typeface="Arial" panose="020B0604020202020204" pitchFamily="34" charset="0"/>
              <a:buChar char="•"/>
            </a:pPr>
            <a:endParaRPr lang="en-US" sz="2000" dirty="0"/>
          </a:p>
          <a:p>
            <a:pPr marL="171450" indent="-171450">
              <a:spcBef>
                <a:spcPts val="600"/>
              </a:spcBef>
              <a:buFont typeface="Arial" panose="020B0604020202020204" pitchFamily="34" charset="0"/>
              <a:buChar char="•"/>
            </a:pPr>
            <a:r>
              <a:rPr lang="en-US" sz="2000" dirty="0"/>
              <a:t>Timeline</a:t>
            </a:r>
          </a:p>
          <a:p>
            <a:pPr marL="628650" lvl="1" indent="-171450">
              <a:spcBef>
                <a:spcPts val="600"/>
              </a:spcBef>
              <a:buFont typeface="Arial" panose="020B0604020202020204" pitchFamily="34" charset="0"/>
              <a:buChar char="•"/>
            </a:pPr>
            <a:r>
              <a:rPr lang="en-US" sz="2000" dirty="0"/>
              <a:t>Environmental Clearance – August 2026 (completed)</a:t>
            </a:r>
          </a:p>
          <a:p>
            <a:pPr marL="628650" lvl="1" indent="-171450">
              <a:spcBef>
                <a:spcPts val="600"/>
              </a:spcBef>
              <a:buFont typeface="Arial" panose="020B0604020202020204" pitchFamily="34" charset="0"/>
              <a:buChar char="•"/>
            </a:pPr>
            <a:r>
              <a:rPr lang="en-US" sz="2000" dirty="0"/>
              <a:t>Begin Right of Way Acquisitions – October 2026</a:t>
            </a:r>
          </a:p>
          <a:p>
            <a:pPr marL="628650" lvl="1" indent="-171450">
              <a:spcBef>
                <a:spcPts val="600"/>
              </a:spcBef>
              <a:buFont typeface="Arial" panose="020B0604020202020204" pitchFamily="34" charset="0"/>
              <a:buChar char="•"/>
            </a:pPr>
            <a:r>
              <a:rPr lang="en-US" sz="2000" dirty="0"/>
              <a:t>Project at BOS for Approval – November 2027</a:t>
            </a:r>
          </a:p>
          <a:p>
            <a:pPr marL="628650" lvl="1" indent="-171450">
              <a:spcBef>
                <a:spcPts val="600"/>
              </a:spcBef>
              <a:buFont typeface="Arial" panose="020B0604020202020204" pitchFamily="34" charset="0"/>
              <a:buChar char="•"/>
            </a:pPr>
            <a:r>
              <a:rPr lang="en-US" sz="2000" dirty="0"/>
              <a:t>Bidding – December 2027</a:t>
            </a:r>
          </a:p>
          <a:p>
            <a:pPr marL="628650" lvl="1" indent="-171450">
              <a:spcBef>
                <a:spcPts val="600"/>
              </a:spcBef>
              <a:buFont typeface="Arial" panose="020B0604020202020204" pitchFamily="34" charset="0"/>
              <a:buChar char="•"/>
            </a:pPr>
            <a:r>
              <a:rPr lang="en-US" sz="2000" dirty="0"/>
              <a:t>Award – January 2028</a:t>
            </a:r>
          </a:p>
          <a:p>
            <a:pPr marL="628650" lvl="1" indent="-171450">
              <a:spcBef>
                <a:spcPts val="600"/>
              </a:spcBef>
              <a:buFont typeface="Arial" panose="020B0604020202020204" pitchFamily="34" charset="0"/>
              <a:buChar char="•"/>
            </a:pPr>
            <a:r>
              <a:rPr lang="en-US" sz="2000" dirty="0"/>
              <a:t>Construction – Spring 2028</a:t>
            </a:r>
          </a:p>
        </p:txBody>
      </p:sp>
    </p:spTree>
    <p:extLst>
      <p:ext uri="{BB962C8B-B14F-4D97-AF65-F5344CB8AC3E}">
        <p14:creationId xmlns:p14="http://schemas.microsoft.com/office/powerpoint/2010/main" val="4092227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24DF3BF03BB648BC7C8AC049EAAB66" ma:contentTypeVersion="2" ma:contentTypeDescription="Create a new document." ma:contentTypeScope="" ma:versionID="7b87cb541876d174495435555514587a">
  <xsd:schema xmlns:xsd="http://www.w3.org/2001/XMLSchema" xmlns:xs="http://www.w3.org/2001/XMLSchema" xmlns:p="http://schemas.microsoft.com/office/2006/metadata/properties" xmlns:ns1="http://schemas.microsoft.com/sharepoint/v3" xmlns:ns2="293d3956-7dc6-41de-977f-e4c32073d31c" targetNamespace="http://schemas.microsoft.com/office/2006/metadata/properties" ma:root="true" ma:fieldsID="48f734a387f6347e66b288e905181822" ns1:_="" ns2:_="">
    <xsd:import namespace="http://schemas.microsoft.com/sharepoint/v3"/>
    <xsd:import namespace="293d3956-7dc6-41de-977f-e4c32073d31c"/>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93d3956-7dc6-41de-977f-e4c32073d31c"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C39886-5A4F-47CD-9450-4B7D335EA8DA}">
  <ds:schemaRefs>
    <ds:schemaRef ds:uri="http://purl.org/dc/terms/"/>
    <ds:schemaRef ds:uri="http://schemas.openxmlformats.org/package/2006/metadata/core-properties"/>
    <ds:schemaRef ds:uri="http://purl.org/dc/dcmitype/"/>
    <ds:schemaRef ds:uri="http://schemas.microsoft.com/office/infopath/2007/PartnerControls"/>
    <ds:schemaRef ds:uri="293d3956-7dc6-41de-977f-e4c32073d31c"/>
    <ds:schemaRef ds:uri="http://purl.org/dc/elements/1.1/"/>
    <ds:schemaRef ds:uri="http://schemas.microsoft.com/office/2006/documentManagement/types"/>
    <ds:schemaRef ds:uri="http://schemas.microsoft.com/sharepoint/v3"/>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71DA32F-0767-4F13-A767-AF83672127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93d3956-7dc6-41de-977f-e4c32073d3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BB2CE3-5AF1-4F68-9B54-FA690E255089}">
  <ds:schemaRefs>
    <ds:schemaRef ds:uri="http://schemas.microsoft.com/sharepoint/v3/contenttype/forms"/>
  </ds:schemaRefs>
</ds:datastoreItem>
</file>

<file path=docMetadata/LabelInfo.xml><?xml version="1.0" encoding="utf-8"?>
<clbl:labelList xmlns:clbl="http://schemas.microsoft.com/office/2020/mipLabelMetadata">
  <clbl:label id="{c13dd1c7-22d1-431c-a46c-2d140b414506}" enabled="1" method="Standard" siteId="{2b077431-a3b0-4b1c-bb77-f66a1132daa2}" removed="0"/>
</clbl:labelList>
</file>

<file path=docProps/app.xml><?xml version="1.0" encoding="utf-8"?>
<Properties xmlns="http://schemas.openxmlformats.org/officeDocument/2006/extended-properties" xmlns:vt="http://schemas.openxmlformats.org/officeDocument/2006/docPropsVTypes">
  <Template/>
  <TotalTime>9714</TotalTime>
  <Words>427</Words>
  <Application>Microsoft Office PowerPoint</Application>
  <PresentationFormat>On-screen Show (4:3)</PresentationFormat>
  <Paragraphs>77</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Alta Arden Expressway Phase 1 Project</vt:lpstr>
      <vt:lpstr>Alta Arden Expressway – Photos of Current Conditions</vt:lpstr>
      <vt:lpstr>Alta Arden Project Overview</vt:lpstr>
      <vt:lpstr>Alta Arden Expressway - Roadway Cross Sections</vt:lpstr>
      <vt:lpstr>Alta Arden Expressway – Striping Plan</vt:lpstr>
      <vt:lpstr>Alta Arden Expressway – Striping Plan </vt:lpstr>
      <vt:lpstr>Alta Arden Expressway – Striping Plan</vt:lpstr>
      <vt:lpstr>Alta Arden Expressway – Funding and Schedule </vt:lpstr>
    </vt:vector>
  </TitlesOfParts>
  <Company>County of Sacramento DHHS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Recommended Budget Fiscal Year 2011-12</dc:title>
  <dc:creator>davisa</dc:creator>
  <cp:lastModifiedBy>Wrightson. Katie</cp:lastModifiedBy>
  <cp:revision>125</cp:revision>
  <dcterms:created xsi:type="dcterms:W3CDTF">2011-05-23T17:38:16Z</dcterms:created>
  <dcterms:modified xsi:type="dcterms:W3CDTF">2026-08-13T19:42:31Z</dcterms:modified>
</cp:coreProperties>
</file>